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56" r:id="rId2"/>
    <p:sldId id="257" r:id="rId3"/>
    <p:sldId id="258" r:id="rId4"/>
    <p:sldId id="259" r:id="rId5"/>
    <p:sldId id="869" r:id="rId6"/>
    <p:sldId id="261" r:id="rId7"/>
    <p:sldId id="1243" r:id="rId8"/>
    <p:sldId id="1167" r:id="rId9"/>
    <p:sldId id="1249" r:id="rId10"/>
    <p:sldId id="1269" r:id="rId11"/>
    <p:sldId id="1250" r:id="rId12"/>
    <p:sldId id="1251" r:id="rId13"/>
    <p:sldId id="1138" r:id="rId14"/>
    <p:sldId id="1252" r:id="rId15"/>
    <p:sldId id="1253" r:id="rId16"/>
    <p:sldId id="1254" r:id="rId17"/>
    <p:sldId id="1096" r:id="rId18"/>
    <p:sldId id="1097" r:id="rId19"/>
    <p:sldId id="1175" r:id="rId20"/>
    <p:sldId id="1285" r:id="rId21"/>
    <p:sldId id="1204" r:id="rId22"/>
    <p:sldId id="1170" r:id="rId23"/>
    <p:sldId id="1270" r:id="rId24"/>
    <p:sldId id="1271" r:id="rId25"/>
    <p:sldId id="1172" r:id="rId26"/>
    <p:sldId id="1106" r:id="rId27"/>
    <p:sldId id="1255" r:id="rId28"/>
    <p:sldId id="1256" r:id="rId29"/>
    <p:sldId id="1257" r:id="rId30"/>
    <p:sldId id="1258" r:id="rId31"/>
    <p:sldId id="1265" r:id="rId32"/>
    <p:sldId id="1266" r:id="rId33"/>
    <p:sldId id="1267" r:id="rId34"/>
    <p:sldId id="1268" r:id="rId35"/>
    <p:sldId id="1272" r:id="rId36"/>
    <p:sldId id="1273" r:id="rId37"/>
    <p:sldId id="1274" r:id="rId38"/>
    <p:sldId id="1275" r:id="rId39"/>
    <p:sldId id="1276" r:id="rId40"/>
    <p:sldId id="1277" r:id="rId41"/>
    <p:sldId id="1278" r:id="rId42"/>
    <p:sldId id="1279" r:id="rId43"/>
    <p:sldId id="1280" r:id="rId44"/>
    <p:sldId id="1281" r:id="rId45"/>
    <p:sldId id="1282" r:id="rId46"/>
    <p:sldId id="1283" r:id="rId47"/>
    <p:sldId id="1284" r:id="rId48"/>
    <p:sldId id="298" r:id="rId49"/>
    <p:sldId id="1242" r:id="rId50"/>
    <p:sldId id="1207" r:id="rId51"/>
    <p:sldId id="1248" r:id="rId52"/>
    <p:sldId id="1247"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ACBAD8"/>
    <a:srgbClr val="F0F0F0"/>
    <a:srgbClr val="0099FF"/>
    <a:srgbClr val="904057"/>
    <a:srgbClr val="FFF5D9"/>
    <a:srgbClr val="FCEBE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06" autoAdjust="0"/>
    <p:restoredTop sz="94660"/>
  </p:normalViewPr>
  <p:slideViewPr>
    <p:cSldViewPr snapToGrid="0">
      <p:cViewPr varScale="1">
        <p:scale>
          <a:sx n="79" d="100"/>
          <a:sy n="79" d="100"/>
        </p:scale>
        <p:origin x="44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0BD2EC-DE04-47AF-AD22-652B169D4D0B}" type="datetimeFigureOut">
              <a:rPr lang="en-US" smtClean="0"/>
              <a:t>12/4/2025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B8E581-B460-4A88-AC43-CAA660CEE6C0}" type="slidenum">
              <a:rPr lang="en-US" smtClean="0"/>
              <a:t>‹#›</a:t>
            </a:fld>
            <a:endParaRPr lang="en-US"/>
          </a:p>
        </p:txBody>
      </p:sp>
    </p:spTree>
    <p:extLst>
      <p:ext uri="{BB962C8B-B14F-4D97-AF65-F5344CB8AC3E}">
        <p14:creationId xmlns:p14="http://schemas.microsoft.com/office/powerpoint/2010/main" val="2291370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B8E581-B460-4A88-AC43-CAA660CEE6C0}" type="slidenum">
              <a:rPr lang="en-US" smtClean="0"/>
              <a:t>6</a:t>
            </a:fld>
            <a:endParaRPr lang="en-US"/>
          </a:p>
        </p:txBody>
      </p:sp>
    </p:spTree>
    <p:extLst>
      <p:ext uri="{BB962C8B-B14F-4D97-AF65-F5344CB8AC3E}">
        <p14:creationId xmlns:p14="http://schemas.microsoft.com/office/powerpoint/2010/main" val="19794600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9ABCA-769E-8DA4-7D18-59DA4ADE974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CE32A90E-70E0-4FE4-37B5-7A621C84BD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65F1EB5B-AAF0-ECC7-3E09-7280738B4492}"/>
              </a:ext>
            </a:extLst>
          </p:cNvPr>
          <p:cNvSpPr>
            <a:spLocks noGrp="1"/>
          </p:cNvSpPr>
          <p:nvPr>
            <p:ph type="dt" sz="half" idx="10"/>
          </p:nvPr>
        </p:nvSpPr>
        <p:spPr/>
        <p:txBody>
          <a:bodyPr/>
          <a:lstStyle/>
          <a:p>
            <a:fld id="{26F2F755-45F3-40EE-BA83-E0DD2FE492AA}" type="datetimeFigureOut">
              <a:rPr lang="en-CA" smtClean="0"/>
              <a:t>2025-12-04</a:t>
            </a:fld>
            <a:endParaRPr lang="en-CA"/>
          </a:p>
        </p:txBody>
      </p:sp>
      <p:sp>
        <p:nvSpPr>
          <p:cNvPr id="5" name="Footer Placeholder 4">
            <a:extLst>
              <a:ext uri="{FF2B5EF4-FFF2-40B4-BE49-F238E27FC236}">
                <a16:creationId xmlns:a16="http://schemas.microsoft.com/office/drawing/2014/main" id="{F14FEEE5-F73C-A4C2-8530-47AFC2D6FF1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EEDB24D-E38E-B540-5F0C-950842233E4F}"/>
              </a:ext>
            </a:extLst>
          </p:cNvPr>
          <p:cNvSpPr>
            <a:spLocks noGrp="1"/>
          </p:cNvSpPr>
          <p:nvPr>
            <p:ph type="sldNum" sz="quarter" idx="12"/>
          </p:nvPr>
        </p:nvSpPr>
        <p:spPr/>
        <p:txBody>
          <a:bodyPr/>
          <a:lstStyle/>
          <a:p>
            <a:fld id="{E484960F-798C-4954-9401-2BE9524E00C2}" type="slidenum">
              <a:rPr lang="en-CA" smtClean="0"/>
              <a:t>‹#›</a:t>
            </a:fld>
            <a:endParaRPr lang="en-CA"/>
          </a:p>
        </p:txBody>
      </p:sp>
    </p:spTree>
    <p:extLst>
      <p:ext uri="{BB962C8B-B14F-4D97-AF65-F5344CB8AC3E}">
        <p14:creationId xmlns:p14="http://schemas.microsoft.com/office/powerpoint/2010/main" val="933554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05FE7-163D-50C1-854C-F9199B92F866}"/>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AB8E1D17-4696-A0C7-7381-48596A7CBD6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450E024-4461-70F7-D893-EBDBED43FA0B}"/>
              </a:ext>
            </a:extLst>
          </p:cNvPr>
          <p:cNvSpPr>
            <a:spLocks noGrp="1"/>
          </p:cNvSpPr>
          <p:nvPr>
            <p:ph type="dt" sz="half" idx="10"/>
          </p:nvPr>
        </p:nvSpPr>
        <p:spPr/>
        <p:txBody>
          <a:bodyPr/>
          <a:lstStyle/>
          <a:p>
            <a:fld id="{26F2F755-45F3-40EE-BA83-E0DD2FE492AA}" type="datetimeFigureOut">
              <a:rPr lang="en-CA" smtClean="0"/>
              <a:t>2025-12-04</a:t>
            </a:fld>
            <a:endParaRPr lang="en-CA"/>
          </a:p>
        </p:txBody>
      </p:sp>
      <p:sp>
        <p:nvSpPr>
          <p:cNvPr id="5" name="Footer Placeholder 4">
            <a:extLst>
              <a:ext uri="{FF2B5EF4-FFF2-40B4-BE49-F238E27FC236}">
                <a16:creationId xmlns:a16="http://schemas.microsoft.com/office/drawing/2014/main" id="{3306B7A6-6822-2B9E-B093-B4BF55B4E30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597D787-F00F-6C50-0C1B-859C2902CC7A}"/>
              </a:ext>
            </a:extLst>
          </p:cNvPr>
          <p:cNvSpPr>
            <a:spLocks noGrp="1"/>
          </p:cNvSpPr>
          <p:nvPr>
            <p:ph type="sldNum" sz="quarter" idx="12"/>
          </p:nvPr>
        </p:nvSpPr>
        <p:spPr/>
        <p:txBody>
          <a:bodyPr/>
          <a:lstStyle/>
          <a:p>
            <a:fld id="{E484960F-798C-4954-9401-2BE9524E00C2}" type="slidenum">
              <a:rPr lang="en-CA" smtClean="0"/>
              <a:t>‹#›</a:t>
            </a:fld>
            <a:endParaRPr lang="en-CA"/>
          </a:p>
        </p:txBody>
      </p:sp>
    </p:spTree>
    <p:extLst>
      <p:ext uri="{BB962C8B-B14F-4D97-AF65-F5344CB8AC3E}">
        <p14:creationId xmlns:p14="http://schemas.microsoft.com/office/powerpoint/2010/main" val="3772951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C9F7F2-32B9-84F1-8A04-B222781D96A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F8B59593-B2CF-FFB9-2BB0-45FBB6178C4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7DFC384-CEE7-CFA7-8378-366D6C2B1DA4}"/>
              </a:ext>
            </a:extLst>
          </p:cNvPr>
          <p:cNvSpPr>
            <a:spLocks noGrp="1"/>
          </p:cNvSpPr>
          <p:nvPr>
            <p:ph type="dt" sz="half" idx="10"/>
          </p:nvPr>
        </p:nvSpPr>
        <p:spPr/>
        <p:txBody>
          <a:bodyPr/>
          <a:lstStyle/>
          <a:p>
            <a:fld id="{26F2F755-45F3-40EE-BA83-E0DD2FE492AA}" type="datetimeFigureOut">
              <a:rPr lang="en-CA" smtClean="0"/>
              <a:t>2025-12-04</a:t>
            </a:fld>
            <a:endParaRPr lang="en-CA"/>
          </a:p>
        </p:txBody>
      </p:sp>
      <p:sp>
        <p:nvSpPr>
          <p:cNvPr id="5" name="Footer Placeholder 4">
            <a:extLst>
              <a:ext uri="{FF2B5EF4-FFF2-40B4-BE49-F238E27FC236}">
                <a16:creationId xmlns:a16="http://schemas.microsoft.com/office/drawing/2014/main" id="{D7896DAA-F249-F2D0-43FA-9E974DC504E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5F321C4-26D4-9F2D-B62A-B69170407876}"/>
              </a:ext>
            </a:extLst>
          </p:cNvPr>
          <p:cNvSpPr>
            <a:spLocks noGrp="1"/>
          </p:cNvSpPr>
          <p:nvPr>
            <p:ph type="sldNum" sz="quarter" idx="12"/>
          </p:nvPr>
        </p:nvSpPr>
        <p:spPr/>
        <p:txBody>
          <a:bodyPr/>
          <a:lstStyle/>
          <a:p>
            <a:fld id="{E484960F-798C-4954-9401-2BE9524E00C2}" type="slidenum">
              <a:rPr lang="en-CA" smtClean="0"/>
              <a:t>‹#›</a:t>
            </a:fld>
            <a:endParaRPr lang="en-CA"/>
          </a:p>
        </p:txBody>
      </p:sp>
    </p:spTree>
    <p:extLst>
      <p:ext uri="{BB962C8B-B14F-4D97-AF65-F5344CB8AC3E}">
        <p14:creationId xmlns:p14="http://schemas.microsoft.com/office/powerpoint/2010/main" val="2706225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36ED3-9EA9-C3BD-E4F7-ADCEACC5B59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E2E44E67-ACCB-0F70-B038-532958DC83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F076FA7-6836-9E13-948F-948B50F0AF8C}"/>
              </a:ext>
            </a:extLst>
          </p:cNvPr>
          <p:cNvSpPr>
            <a:spLocks noGrp="1"/>
          </p:cNvSpPr>
          <p:nvPr>
            <p:ph type="dt" sz="half" idx="10"/>
          </p:nvPr>
        </p:nvSpPr>
        <p:spPr/>
        <p:txBody>
          <a:bodyPr/>
          <a:lstStyle/>
          <a:p>
            <a:fld id="{26F2F755-45F3-40EE-BA83-E0DD2FE492AA}" type="datetimeFigureOut">
              <a:rPr lang="en-CA" smtClean="0"/>
              <a:t>2025-12-04</a:t>
            </a:fld>
            <a:endParaRPr lang="en-CA"/>
          </a:p>
        </p:txBody>
      </p:sp>
      <p:sp>
        <p:nvSpPr>
          <p:cNvPr id="5" name="Footer Placeholder 4">
            <a:extLst>
              <a:ext uri="{FF2B5EF4-FFF2-40B4-BE49-F238E27FC236}">
                <a16:creationId xmlns:a16="http://schemas.microsoft.com/office/drawing/2014/main" id="{EE5D4AC1-F1EE-D7FE-A383-4AD4DC752EA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5DFA278-531A-B66C-A364-2A3702E1B6E9}"/>
              </a:ext>
            </a:extLst>
          </p:cNvPr>
          <p:cNvSpPr>
            <a:spLocks noGrp="1"/>
          </p:cNvSpPr>
          <p:nvPr>
            <p:ph type="sldNum" sz="quarter" idx="12"/>
          </p:nvPr>
        </p:nvSpPr>
        <p:spPr/>
        <p:txBody>
          <a:bodyPr/>
          <a:lstStyle/>
          <a:p>
            <a:fld id="{E484960F-798C-4954-9401-2BE9524E00C2}" type="slidenum">
              <a:rPr lang="en-CA" smtClean="0"/>
              <a:t>‹#›</a:t>
            </a:fld>
            <a:endParaRPr lang="en-CA"/>
          </a:p>
        </p:txBody>
      </p:sp>
    </p:spTree>
    <p:extLst>
      <p:ext uri="{BB962C8B-B14F-4D97-AF65-F5344CB8AC3E}">
        <p14:creationId xmlns:p14="http://schemas.microsoft.com/office/powerpoint/2010/main" val="480139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56E20-A6D9-C6AD-2146-964F8E82E6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D538E35B-BF8A-08CD-8935-73DFE35158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C0A9AB5-C070-1DFB-B503-5C9C2D0B19E1}"/>
              </a:ext>
            </a:extLst>
          </p:cNvPr>
          <p:cNvSpPr>
            <a:spLocks noGrp="1"/>
          </p:cNvSpPr>
          <p:nvPr>
            <p:ph type="dt" sz="half" idx="10"/>
          </p:nvPr>
        </p:nvSpPr>
        <p:spPr/>
        <p:txBody>
          <a:bodyPr/>
          <a:lstStyle/>
          <a:p>
            <a:fld id="{26F2F755-45F3-40EE-BA83-E0DD2FE492AA}" type="datetimeFigureOut">
              <a:rPr lang="en-CA" smtClean="0"/>
              <a:t>2025-12-04</a:t>
            </a:fld>
            <a:endParaRPr lang="en-CA"/>
          </a:p>
        </p:txBody>
      </p:sp>
      <p:sp>
        <p:nvSpPr>
          <p:cNvPr id="5" name="Footer Placeholder 4">
            <a:extLst>
              <a:ext uri="{FF2B5EF4-FFF2-40B4-BE49-F238E27FC236}">
                <a16:creationId xmlns:a16="http://schemas.microsoft.com/office/drawing/2014/main" id="{4DAA0117-E767-EB01-FD7D-A88E70A4049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9ABEA61-9CC4-87EA-1873-6FEBFB783101}"/>
              </a:ext>
            </a:extLst>
          </p:cNvPr>
          <p:cNvSpPr>
            <a:spLocks noGrp="1"/>
          </p:cNvSpPr>
          <p:nvPr>
            <p:ph type="sldNum" sz="quarter" idx="12"/>
          </p:nvPr>
        </p:nvSpPr>
        <p:spPr/>
        <p:txBody>
          <a:bodyPr/>
          <a:lstStyle/>
          <a:p>
            <a:fld id="{E484960F-798C-4954-9401-2BE9524E00C2}" type="slidenum">
              <a:rPr lang="en-CA" smtClean="0"/>
              <a:t>‹#›</a:t>
            </a:fld>
            <a:endParaRPr lang="en-CA"/>
          </a:p>
        </p:txBody>
      </p:sp>
    </p:spTree>
    <p:extLst>
      <p:ext uri="{BB962C8B-B14F-4D97-AF65-F5344CB8AC3E}">
        <p14:creationId xmlns:p14="http://schemas.microsoft.com/office/powerpoint/2010/main" val="1473875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959BA-433B-8D46-0155-760C5E3BA5AA}"/>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9513BF57-B199-956A-9503-0B27A5884D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1DBB12A8-D851-B7D2-72E5-3F34E748C4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3C1698CD-BE02-8769-065D-DB4F58F12068}"/>
              </a:ext>
            </a:extLst>
          </p:cNvPr>
          <p:cNvSpPr>
            <a:spLocks noGrp="1"/>
          </p:cNvSpPr>
          <p:nvPr>
            <p:ph type="dt" sz="half" idx="10"/>
          </p:nvPr>
        </p:nvSpPr>
        <p:spPr/>
        <p:txBody>
          <a:bodyPr/>
          <a:lstStyle/>
          <a:p>
            <a:fld id="{26F2F755-45F3-40EE-BA83-E0DD2FE492AA}" type="datetimeFigureOut">
              <a:rPr lang="en-CA" smtClean="0"/>
              <a:t>2025-12-04</a:t>
            </a:fld>
            <a:endParaRPr lang="en-CA"/>
          </a:p>
        </p:txBody>
      </p:sp>
      <p:sp>
        <p:nvSpPr>
          <p:cNvPr id="6" name="Footer Placeholder 5">
            <a:extLst>
              <a:ext uri="{FF2B5EF4-FFF2-40B4-BE49-F238E27FC236}">
                <a16:creationId xmlns:a16="http://schemas.microsoft.com/office/drawing/2014/main" id="{CA5973AA-38CA-B41E-A8E9-49520F6DFF5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3430D30-381C-6802-30C5-D20AF2EF18EB}"/>
              </a:ext>
            </a:extLst>
          </p:cNvPr>
          <p:cNvSpPr>
            <a:spLocks noGrp="1"/>
          </p:cNvSpPr>
          <p:nvPr>
            <p:ph type="sldNum" sz="quarter" idx="12"/>
          </p:nvPr>
        </p:nvSpPr>
        <p:spPr/>
        <p:txBody>
          <a:bodyPr/>
          <a:lstStyle/>
          <a:p>
            <a:fld id="{E484960F-798C-4954-9401-2BE9524E00C2}" type="slidenum">
              <a:rPr lang="en-CA" smtClean="0"/>
              <a:t>‹#›</a:t>
            </a:fld>
            <a:endParaRPr lang="en-CA"/>
          </a:p>
        </p:txBody>
      </p:sp>
    </p:spTree>
    <p:extLst>
      <p:ext uri="{BB962C8B-B14F-4D97-AF65-F5344CB8AC3E}">
        <p14:creationId xmlns:p14="http://schemas.microsoft.com/office/powerpoint/2010/main" val="2635245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AC5C6-BAE6-6431-AA7F-3FE83CA929CD}"/>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5167ABD2-ECAE-D109-DAB4-09BF327AEA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373039F-F146-1AC5-66BD-CEC3BC0653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839CDF05-EA6B-7519-D5BD-31E8CF9815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83D8D6-004F-951E-D8C8-1D54FAC998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F01B61F1-B4C9-9446-9906-90F44A8D7DFB}"/>
              </a:ext>
            </a:extLst>
          </p:cNvPr>
          <p:cNvSpPr>
            <a:spLocks noGrp="1"/>
          </p:cNvSpPr>
          <p:nvPr>
            <p:ph type="dt" sz="half" idx="10"/>
          </p:nvPr>
        </p:nvSpPr>
        <p:spPr/>
        <p:txBody>
          <a:bodyPr/>
          <a:lstStyle/>
          <a:p>
            <a:fld id="{26F2F755-45F3-40EE-BA83-E0DD2FE492AA}" type="datetimeFigureOut">
              <a:rPr lang="en-CA" smtClean="0"/>
              <a:t>2025-12-04</a:t>
            </a:fld>
            <a:endParaRPr lang="en-CA"/>
          </a:p>
        </p:txBody>
      </p:sp>
      <p:sp>
        <p:nvSpPr>
          <p:cNvPr id="8" name="Footer Placeholder 7">
            <a:extLst>
              <a:ext uri="{FF2B5EF4-FFF2-40B4-BE49-F238E27FC236}">
                <a16:creationId xmlns:a16="http://schemas.microsoft.com/office/drawing/2014/main" id="{AF752332-1C6D-35A6-4826-2978BF671083}"/>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7088B636-3B59-E732-C845-45CA881137B8}"/>
              </a:ext>
            </a:extLst>
          </p:cNvPr>
          <p:cNvSpPr>
            <a:spLocks noGrp="1"/>
          </p:cNvSpPr>
          <p:nvPr>
            <p:ph type="sldNum" sz="quarter" idx="12"/>
          </p:nvPr>
        </p:nvSpPr>
        <p:spPr/>
        <p:txBody>
          <a:bodyPr/>
          <a:lstStyle/>
          <a:p>
            <a:fld id="{E484960F-798C-4954-9401-2BE9524E00C2}" type="slidenum">
              <a:rPr lang="en-CA" smtClean="0"/>
              <a:t>‹#›</a:t>
            </a:fld>
            <a:endParaRPr lang="en-CA"/>
          </a:p>
        </p:txBody>
      </p:sp>
    </p:spTree>
    <p:extLst>
      <p:ext uri="{BB962C8B-B14F-4D97-AF65-F5344CB8AC3E}">
        <p14:creationId xmlns:p14="http://schemas.microsoft.com/office/powerpoint/2010/main" val="38662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59553-261E-FE3E-ECAC-FF0F6736EBE6}"/>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78189B75-4968-D701-386B-229630FD60B0}"/>
              </a:ext>
            </a:extLst>
          </p:cNvPr>
          <p:cNvSpPr>
            <a:spLocks noGrp="1"/>
          </p:cNvSpPr>
          <p:nvPr>
            <p:ph type="dt" sz="half" idx="10"/>
          </p:nvPr>
        </p:nvSpPr>
        <p:spPr/>
        <p:txBody>
          <a:bodyPr/>
          <a:lstStyle/>
          <a:p>
            <a:fld id="{26F2F755-45F3-40EE-BA83-E0DD2FE492AA}" type="datetimeFigureOut">
              <a:rPr lang="en-CA" smtClean="0"/>
              <a:t>2025-12-04</a:t>
            </a:fld>
            <a:endParaRPr lang="en-CA"/>
          </a:p>
        </p:txBody>
      </p:sp>
      <p:sp>
        <p:nvSpPr>
          <p:cNvPr id="4" name="Footer Placeholder 3">
            <a:extLst>
              <a:ext uri="{FF2B5EF4-FFF2-40B4-BE49-F238E27FC236}">
                <a16:creationId xmlns:a16="http://schemas.microsoft.com/office/drawing/2014/main" id="{CC1FB367-75CA-5CB1-A96F-29A8313EE85B}"/>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882899DD-4924-A2D3-15F5-222E3DF7F271}"/>
              </a:ext>
            </a:extLst>
          </p:cNvPr>
          <p:cNvSpPr>
            <a:spLocks noGrp="1"/>
          </p:cNvSpPr>
          <p:nvPr>
            <p:ph type="sldNum" sz="quarter" idx="12"/>
          </p:nvPr>
        </p:nvSpPr>
        <p:spPr/>
        <p:txBody>
          <a:bodyPr/>
          <a:lstStyle/>
          <a:p>
            <a:fld id="{E484960F-798C-4954-9401-2BE9524E00C2}" type="slidenum">
              <a:rPr lang="en-CA" smtClean="0"/>
              <a:t>‹#›</a:t>
            </a:fld>
            <a:endParaRPr lang="en-CA"/>
          </a:p>
        </p:txBody>
      </p:sp>
    </p:spTree>
    <p:extLst>
      <p:ext uri="{BB962C8B-B14F-4D97-AF65-F5344CB8AC3E}">
        <p14:creationId xmlns:p14="http://schemas.microsoft.com/office/powerpoint/2010/main" val="1284434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3B4150-0D74-23CB-00A5-E2475B4DB0B1}"/>
              </a:ext>
            </a:extLst>
          </p:cNvPr>
          <p:cNvSpPr>
            <a:spLocks noGrp="1"/>
          </p:cNvSpPr>
          <p:nvPr>
            <p:ph type="dt" sz="half" idx="10"/>
          </p:nvPr>
        </p:nvSpPr>
        <p:spPr/>
        <p:txBody>
          <a:bodyPr/>
          <a:lstStyle/>
          <a:p>
            <a:fld id="{26F2F755-45F3-40EE-BA83-E0DD2FE492AA}" type="datetimeFigureOut">
              <a:rPr lang="en-CA" smtClean="0"/>
              <a:t>2025-12-04</a:t>
            </a:fld>
            <a:endParaRPr lang="en-CA"/>
          </a:p>
        </p:txBody>
      </p:sp>
      <p:sp>
        <p:nvSpPr>
          <p:cNvPr id="3" name="Footer Placeholder 2">
            <a:extLst>
              <a:ext uri="{FF2B5EF4-FFF2-40B4-BE49-F238E27FC236}">
                <a16:creationId xmlns:a16="http://schemas.microsoft.com/office/drawing/2014/main" id="{30C16D8D-CFF4-9984-8AA5-1D7FAC3AB70C}"/>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66B0F560-B057-E87E-68A6-FBBA0C78BD45}"/>
              </a:ext>
            </a:extLst>
          </p:cNvPr>
          <p:cNvSpPr>
            <a:spLocks noGrp="1"/>
          </p:cNvSpPr>
          <p:nvPr>
            <p:ph type="sldNum" sz="quarter" idx="12"/>
          </p:nvPr>
        </p:nvSpPr>
        <p:spPr/>
        <p:txBody>
          <a:bodyPr/>
          <a:lstStyle/>
          <a:p>
            <a:fld id="{E484960F-798C-4954-9401-2BE9524E00C2}" type="slidenum">
              <a:rPr lang="en-CA" smtClean="0"/>
              <a:t>‹#›</a:t>
            </a:fld>
            <a:endParaRPr lang="en-CA"/>
          </a:p>
        </p:txBody>
      </p:sp>
    </p:spTree>
    <p:extLst>
      <p:ext uri="{BB962C8B-B14F-4D97-AF65-F5344CB8AC3E}">
        <p14:creationId xmlns:p14="http://schemas.microsoft.com/office/powerpoint/2010/main" val="1951027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FF029-E778-01D7-2B66-6931893D5A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953FBE58-6934-737B-F430-8734A34F2F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2F329781-6690-093A-E237-76994507FF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BAC17A-E607-DB03-4ED8-5E2AFDF19F8B}"/>
              </a:ext>
            </a:extLst>
          </p:cNvPr>
          <p:cNvSpPr>
            <a:spLocks noGrp="1"/>
          </p:cNvSpPr>
          <p:nvPr>
            <p:ph type="dt" sz="half" idx="10"/>
          </p:nvPr>
        </p:nvSpPr>
        <p:spPr/>
        <p:txBody>
          <a:bodyPr/>
          <a:lstStyle/>
          <a:p>
            <a:fld id="{26F2F755-45F3-40EE-BA83-E0DD2FE492AA}" type="datetimeFigureOut">
              <a:rPr lang="en-CA" smtClean="0"/>
              <a:t>2025-12-04</a:t>
            </a:fld>
            <a:endParaRPr lang="en-CA"/>
          </a:p>
        </p:txBody>
      </p:sp>
      <p:sp>
        <p:nvSpPr>
          <p:cNvPr id="6" name="Footer Placeholder 5">
            <a:extLst>
              <a:ext uri="{FF2B5EF4-FFF2-40B4-BE49-F238E27FC236}">
                <a16:creationId xmlns:a16="http://schemas.microsoft.com/office/drawing/2014/main" id="{94D7EF0D-F155-73CD-CBB5-FC7921A3AB6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07392FC3-360E-9D70-2C84-E87C8AF6E1A6}"/>
              </a:ext>
            </a:extLst>
          </p:cNvPr>
          <p:cNvSpPr>
            <a:spLocks noGrp="1"/>
          </p:cNvSpPr>
          <p:nvPr>
            <p:ph type="sldNum" sz="quarter" idx="12"/>
          </p:nvPr>
        </p:nvSpPr>
        <p:spPr/>
        <p:txBody>
          <a:bodyPr/>
          <a:lstStyle/>
          <a:p>
            <a:fld id="{E484960F-798C-4954-9401-2BE9524E00C2}" type="slidenum">
              <a:rPr lang="en-CA" smtClean="0"/>
              <a:t>‹#›</a:t>
            </a:fld>
            <a:endParaRPr lang="en-CA"/>
          </a:p>
        </p:txBody>
      </p:sp>
    </p:spTree>
    <p:extLst>
      <p:ext uri="{BB962C8B-B14F-4D97-AF65-F5344CB8AC3E}">
        <p14:creationId xmlns:p14="http://schemas.microsoft.com/office/powerpoint/2010/main" val="1238929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FD88E-7D2E-ADDF-6F1F-1FBF048C24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018FC12-DDA5-C39E-9E03-75E1C2AA60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98626816-B10F-935C-411D-D6B422982B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80A89C-1BE6-245C-8824-E31A0167F7EE}"/>
              </a:ext>
            </a:extLst>
          </p:cNvPr>
          <p:cNvSpPr>
            <a:spLocks noGrp="1"/>
          </p:cNvSpPr>
          <p:nvPr>
            <p:ph type="dt" sz="half" idx="10"/>
          </p:nvPr>
        </p:nvSpPr>
        <p:spPr/>
        <p:txBody>
          <a:bodyPr/>
          <a:lstStyle/>
          <a:p>
            <a:fld id="{26F2F755-45F3-40EE-BA83-E0DD2FE492AA}" type="datetimeFigureOut">
              <a:rPr lang="en-CA" smtClean="0"/>
              <a:t>2025-12-04</a:t>
            </a:fld>
            <a:endParaRPr lang="en-CA"/>
          </a:p>
        </p:txBody>
      </p:sp>
      <p:sp>
        <p:nvSpPr>
          <p:cNvPr id="6" name="Footer Placeholder 5">
            <a:extLst>
              <a:ext uri="{FF2B5EF4-FFF2-40B4-BE49-F238E27FC236}">
                <a16:creationId xmlns:a16="http://schemas.microsoft.com/office/drawing/2014/main" id="{2A1D891E-A9F7-EE57-97E5-17E34FD652C5}"/>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1074A8E5-C9A2-6E0C-793A-FFEEBC299405}"/>
              </a:ext>
            </a:extLst>
          </p:cNvPr>
          <p:cNvSpPr>
            <a:spLocks noGrp="1"/>
          </p:cNvSpPr>
          <p:nvPr>
            <p:ph type="sldNum" sz="quarter" idx="12"/>
          </p:nvPr>
        </p:nvSpPr>
        <p:spPr/>
        <p:txBody>
          <a:bodyPr/>
          <a:lstStyle/>
          <a:p>
            <a:fld id="{E484960F-798C-4954-9401-2BE9524E00C2}" type="slidenum">
              <a:rPr lang="en-CA" smtClean="0"/>
              <a:t>‹#›</a:t>
            </a:fld>
            <a:endParaRPr lang="en-CA"/>
          </a:p>
        </p:txBody>
      </p:sp>
    </p:spTree>
    <p:extLst>
      <p:ext uri="{BB962C8B-B14F-4D97-AF65-F5344CB8AC3E}">
        <p14:creationId xmlns:p14="http://schemas.microsoft.com/office/powerpoint/2010/main" val="4169073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E9BF7-1CFF-C432-54C7-3054A546D6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DE33951-9DE1-B17B-B2F8-0396F06CFB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048232D5-9512-8EEA-1C91-5EB28DDC4A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F2F755-45F3-40EE-BA83-E0DD2FE492AA}" type="datetimeFigureOut">
              <a:rPr lang="en-CA" smtClean="0"/>
              <a:t>2025-12-04</a:t>
            </a:fld>
            <a:endParaRPr lang="en-CA"/>
          </a:p>
        </p:txBody>
      </p:sp>
      <p:sp>
        <p:nvSpPr>
          <p:cNvPr id="5" name="Footer Placeholder 4">
            <a:extLst>
              <a:ext uri="{FF2B5EF4-FFF2-40B4-BE49-F238E27FC236}">
                <a16:creationId xmlns:a16="http://schemas.microsoft.com/office/drawing/2014/main" id="{6634B3AB-B169-F913-E758-0044124D4B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93715D21-46F4-19DF-76D0-09F7804D25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84960F-798C-4954-9401-2BE9524E00C2}" type="slidenum">
              <a:rPr lang="en-CA" smtClean="0"/>
              <a:t>‹#›</a:t>
            </a:fld>
            <a:endParaRPr lang="en-CA"/>
          </a:p>
        </p:txBody>
      </p:sp>
    </p:spTree>
    <p:extLst>
      <p:ext uri="{BB962C8B-B14F-4D97-AF65-F5344CB8AC3E}">
        <p14:creationId xmlns:p14="http://schemas.microsoft.com/office/powerpoint/2010/main" val="1423291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us02web.zoom.us/j/2897790104?omn=83067962618"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hyperlink" Target="https://us02web.zoom.us/j/9321564941?pwd=QmhLdDZ6ekQ2a1FLMmRWK2tXU0F0Zz09" TargetMode="Externa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hyperlink" Target="https://us02web.zoom.us/j/8517044556"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hyperlink" Target="mailto:Stacey.leslie.2993@gmail.com" TargetMode="Externa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CE5D640-F7E1-8BB1-980A-E32A0D71EC15}"/>
              </a:ext>
            </a:extLst>
          </p:cNvPr>
          <p:cNvSpPr txBox="1"/>
          <p:nvPr/>
        </p:nvSpPr>
        <p:spPr>
          <a:xfrm>
            <a:off x="3680460" y="5532119"/>
            <a:ext cx="5463540" cy="1077218"/>
          </a:xfrm>
          <a:prstGeom prst="rect">
            <a:avLst/>
          </a:prstGeom>
          <a:noFill/>
        </p:spPr>
        <p:txBody>
          <a:bodyPr wrap="square">
            <a:spAutoFit/>
          </a:bodyPr>
          <a:lstStyle/>
          <a:p>
            <a:pPr algn="ctr"/>
            <a:r>
              <a:rPr lang="en-US" b="1" dirty="0"/>
              <a:t> </a:t>
            </a:r>
            <a:r>
              <a:rPr lang="en-CA" sz="3200" b="1" dirty="0"/>
              <a:t>Advent 2,</a:t>
            </a:r>
            <a:endParaRPr lang="en-US" sz="3200" dirty="0"/>
          </a:p>
          <a:p>
            <a:pPr algn="ctr"/>
            <a:r>
              <a:rPr lang="en-CA" sz="3200" b="1" dirty="0"/>
              <a:t>        December 7, 2025</a:t>
            </a:r>
            <a:endParaRPr lang="en-US" sz="3200" dirty="0"/>
          </a:p>
        </p:txBody>
      </p:sp>
      <p:sp>
        <p:nvSpPr>
          <p:cNvPr id="3" name="TextBox 2">
            <a:extLst>
              <a:ext uri="{FF2B5EF4-FFF2-40B4-BE49-F238E27FC236}">
                <a16:creationId xmlns:a16="http://schemas.microsoft.com/office/drawing/2014/main" id="{D8CCFD93-00CC-D7A1-DA40-8B28A28BC176}"/>
              </a:ext>
            </a:extLst>
          </p:cNvPr>
          <p:cNvSpPr txBox="1"/>
          <p:nvPr/>
        </p:nvSpPr>
        <p:spPr>
          <a:xfrm>
            <a:off x="1851660" y="156566"/>
            <a:ext cx="9753600" cy="3272434"/>
          </a:xfrm>
          <a:prstGeom prst="rect">
            <a:avLst/>
          </a:prstGeom>
          <a:noFill/>
        </p:spPr>
        <p:txBody>
          <a:bodyPr wrap="square">
            <a:spAutoFit/>
          </a:bodyPr>
          <a:lstStyle/>
          <a:p>
            <a:pPr algn="ctr">
              <a:lnSpc>
                <a:spcPct val="107000"/>
              </a:lnSpc>
              <a:spcAft>
                <a:spcPts val="800"/>
              </a:spcAft>
            </a:pPr>
            <a:r>
              <a:rPr lang="en-CA" sz="3000" b="1" dirty="0">
                <a:effectLst/>
                <a:latin typeface="Calibri" panose="020F0502020204030204" pitchFamily="34" charset="0"/>
                <a:ea typeface="Times New Roman" panose="02020603050405020304" pitchFamily="18" charset="0"/>
                <a:cs typeface="Calibri" panose="020F0502020204030204" pitchFamily="34" charset="0"/>
              </a:rPr>
              <a:t>St. Cyprian’s Anglican Church &amp; Iona Presbyterian Church</a:t>
            </a:r>
            <a:br>
              <a:rPr lang="en-CA" sz="3000" dirty="0">
                <a:effectLst/>
                <a:latin typeface="Calibri" panose="020F0502020204030204" pitchFamily="34" charset="0"/>
                <a:ea typeface="Calibri" panose="020F0502020204030204" pitchFamily="34" charset="0"/>
                <a:cs typeface="Calibri" panose="020F0502020204030204" pitchFamily="34" charset="0"/>
              </a:rPr>
            </a:br>
            <a:r>
              <a:rPr lang="en-CA" sz="3000" dirty="0">
                <a:effectLst/>
                <a:latin typeface="Calibri" panose="020F0502020204030204" pitchFamily="34" charset="0"/>
                <a:ea typeface="Times New Roman" panose="02020603050405020304" pitchFamily="18" charset="0"/>
                <a:cs typeface="Calibri" panose="020F0502020204030204" pitchFamily="34" charset="0"/>
              </a:rPr>
              <a:t>1080 Finch Ave East, Toronto, Ontario</a:t>
            </a:r>
            <a:br>
              <a:rPr lang="en-CA" sz="3000" dirty="0">
                <a:effectLst/>
                <a:latin typeface="Calibri" panose="020F0502020204030204" pitchFamily="34" charset="0"/>
                <a:ea typeface="Calibri" panose="020F0502020204030204" pitchFamily="34" charset="0"/>
                <a:cs typeface="Calibri" panose="020F0502020204030204" pitchFamily="34" charset="0"/>
              </a:rPr>
            </a:br>
            <a:r>
              <a:rPr lang="en-CA" sz="3000" dirty="0">
                <a:effectLst/>
                <a:latin typeface="Calibri" panose="020F0502020204030204" pitchFamily="34" charset="0"/>
                <a:ea typeface="Times New Roman" panose="02020603050405020304" pitchFamily="18" charset="0"/>
                <a:cs typeface="Calibri" panose="020F0502020204030204" pitchFamily="34" charset="0"/>
              </a:rPr>
              <a:t>Telephone: 416-494-2442 </a:t>
            </a:r>
            <a:br>
              <a:rPr lang="en-CA" sz="3000" dirty="0">
                <a:effectLst/>
                <a:latin typeface="Calibri" panose="020F0502020204030204" pitchFamily="34" charset="0"/>
                <a:ea typeface="Times New Roman" panose="02020603050405020304" pitchFamily="18" charset="0"/>
                <a:cs typeface="Calibri" panose="020F0502020204030204" pitchFamily="34" charset="0"/>
              </a:rPr>
            </a:br>
            <a:r>
              <a:rPr lang="en-CA" sz="3000" dirty="0">
                <a:effectLst/>
                <a:latin typeface="Calibri" panose="020F0502020204030204" pitchFamily="34" charset="0"/>
                <a:ea typeface="Times New Roman" panose="02020603050405020304" pitchFamily="18" charset="0"/>
                <a:cs typeface="Calibri" panose="020F0502020204030204" pitchFamily="34" charset="0"/>
              </a:rPr>
              <a:t>Church office hours: Tuesdays &amp; Fridays 10:00 a.m. to 1:00</a:t>
            </a:r>
          </a:p>
          <a:p>
            <a:pPr algn="ctr">
              <a:lnSpc>
                <a:spcPct val="107000"/>
              </a:lnSpc>
              <a:spcAft>
                <a:spcPts val="800"/>
              </a:spcAft>
            </a:pPr>
            <a:r>
              <a:rPr lang="en-CA" sz="3200" dirty="0">
                <a:effectLst/>
                <a:latin typeface="Calibri" panose="020F0502020204030204" pitchFamily="34" charset="0"/>
                <a:ea typeface="Calibri" panose="020F0502020204030204" pitchFamily="34" charset="0"/>
              </a:rPr>
              <a:t>Sunday Worship by Zoom and in person 10:30 a.m.</a:t>
            </a:r>
            <a:endParaRPr lang="en-US" sz="3200" dirty="0">
              <a:effectLst/>
              <a:latin typeface="Calibri" panose="020F0502020204030204" pitchFamily="34" charset="0"/>
              <a:ea typeface="Calibri" panose="020F0502020204030204" pitchFamily="34" charset="0"/>
            </a:endParaRPr>
          </a:p>
          <a:p>
            <a:pPr algn="ctr">
              <a:lnSpc>
                <a:spcPct val="107000"/>
              </a:lnSpc>
              <a:spcAft>
                <a:spcPts val="800"/>
              </a:spcAft>
            </a:pPr>
            <a:endParaRPr lang="en-CA" sz="30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a:extLst>
              <a:ext uri="{FF2B5EF4-FFF2-40B4-BE49-F238E27FC236}">
                <a16:creationId xmlns:a16="http://schemas.microsoft.com/office/drawing/2014/main" id="{8F3017B9-956D-2909-DFAE-A8F8BC7E5C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0774" y="2947853"/>
            <a:ext cx="4108611" cy="2584265"/>
          </a:xfrm>
          <a:prstGeom prst="rect">
            <a:avLst/>
          </a:prstGeom>
        </p:spPr>
      </p:pic>
    </p:spTree>
    <p:extLst>
      <p:ext uri="{BB962C8B-B14F-4D97-AF65-F5344CB8AC3E}">
        <p14:creationId xmlns:p14="http://schemas.microsoft.com/office/powerpoint/2010/main" val="1867298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9E262C9-2B2A-9936-7A19-6D691F232BAE}"/>
              </a:ext>
            </a:extLst>
          </p:cNvPr>
          <p:cNvSpPr txBox="1"/>
          <p:nvPr/>
        </p:nvSpPr>
        <p:spPr>
          <a:xfrm>
            <a:off x="375138" y="0"/>
            <a:ext cx="11605847" cy="6909584"/>
          </a:xfrm>
          <a:prstGeom prst="rect">
            <a:avLst/>
          </a:prstGeom>
          <a:noFill/>
        </p:spPr>
        <p:txBody>
          <a:bodyPr wrap="square">
            <a:spAutoFit/>
          </a:bodyPr>
          <a:lstStyle/>
          <a:p>
            <a:pPr marL="0" marR="0">
              <a:buNone/>
            </a:pPr>
            <a:r>
              <a:rPr lang="en-US" sz="3200" b="1" kern="1200" dirty="0">
                <a:solidFill>
                  <a:srgbClr val="000000"/>
                </a:solidFill>
                <a:effectLst/>
                <a:latin typeface="Calibri" panose="020F0502020204030204" pitchFamily="34" charset="0"/>
                <a:ea typeface="Times New Roman" panose="02020603050405020304" pitchFamily="18" charset="0"/>
              </a:rPr>
              <a:t>                                       Prayer of Confession </a:t>
            </a:r>
            <a:endParaRPr lang="en-US" sz="3200" b="1" kern="1200" dirty="0">
              <a:latin typeface="Times New Roman" panose="02020603050405020304" pitchFamily="18" charset="0"/>
              <a:ea typeface="Times New Roman" panose="02020603050405020304" pitchFamily="18" charset="0"/>
            </a:endParaRPr>
          </a:p>
          <a:p>
            <a:pPr marL="0" marR="0">
              <a:buNone/>
            </a:pPr>
            <a:r>
              <a:rPr lang="en-US" sz="3200" dirty="0">
                <a:solidFill>
                  <a:srgbClr val="000000"/>
                </a:solidFill>
                <a:latin typeface="Calibri" panose="020F0502020204030204" pitchFamily="34" charset="0"/>
                <a:ea typeface="Times New Roman" panose="02020603050405020304" pitchFamily="18" charset="0"/>
              </a:rPr>
              <a:t> Presider:	Gracious God, </a:t>
            </a:r>
            <a:endParaRPr lang="en-US" sz="3200" dirty="0">
              <a:latin typeface="Times New Roman" panose="02020603050405020304" pitchFamily="18" charset="0"/>
              <a:ea typeface="Times New Roman" panose="02020603050405020304" pitchFamily="18" charset="0"/>
            </a:endParaRPr>
          </a:p>
          <a:p>
            <a:r>
              <a:rPr lang="en-US" sz="3200" dirty="0">
                <a:solidFill>
                  <a:srgbClr val="000000"/>
                </a:solidFill>
                <a:latin typeface="Calibri" panose="020F0502020204030204" pitchFamily="34" charset="0"/>
                <a:ea typeface="Times New Roman" panose="02020603050405020304" pitchFamily="18" charset="0"/>
              </a:rPr>
              <a:t> All:	</a:t>
            </a:r>
            <a:r>
              <a:rPr lang="en-US" sz="3200" b="1" dirty="0">
                <a:solidFill>
                  <a:srgbClr val="000000"/>
                </a:solidFill>
                <a:latin typeface="Calibri" panose="020F0502020204030204" pitchFamily="34" charset="0"/>
                <a:ea typeface="Times New Roman" panose="02020603050405020304" pitchFamily="18" charset="0"/>
              </a:rPr>
              <a:t>you have been faithful to us in every generation. </a:t>
            </a:r>
            <a:endParaRPr lang="en-US" sz="3200" dirty="0">
              <a:latin typeface="Times New Roman" panose="02020603050405020304" pitchFamily="18" charset="0"/>
              <a:ea typeface="Times New Roman" panose="02020603050405020304" pitchFamily="18" charset="0"/>
            </a:endParaRPr>
          </a:p>
          <a:p>
            <a:pPr marL="457200" marR="0" indent="457200">
              <a:buNone/>
            </a:pPr>
            <a:r>
              <a:rPr lang="en-US" sz="3200" b="1" dirty="0">
                <a:solidFill>
                  <a:srgbClr val="000000"/>
                </a:solidFill>
                <a:latin typeface="Calibri" panose="020F0502020204030204" pitchFamily="34" charset="0"/>
                <a:ea typeface="Times New Roman" panose="02020603050405020304" pitchFamily="18" charset="0"/>
              </a:rPr>
              <a:t>Yet we confess that we are not so faithful to you. </a:t>
            </a:r>
            <a:endParaRPr lang="en-US" sz="3200" dirty="0">
              <a:latin typeface="Times New Roman" panose="02020603050405020304" pitchFamily="18" charset="0"/>
              <a:ea typeface="Times New Roman" panose="02020603050405020304" pitchFamily="18" charset="0"/>
            </a:endParaRPr>
          </a:p>
          <a:p>
            <a:pPr marL="457200" marR="0" indent="457200">
              <a:buNone/>
            </a:pPr>
            <a:r>
              <a:rPr lang="en-US" sz="3200" b="1" dirty="0">
                <a:solidFill>
                  <a:srgbClr val="000000"/>
                </a:solidFill>
                <a:latin typeface="Calibri" panose="020F0502020204030204" pitchFamily="34" charset="0"/>
                <a:ea typeface="Times New Roman" panose="02020603050405020304" pitchFamily="18" charset="0"/>
              </a:rPr>
              <a:t>We shrink from costly discipleship and we seek cheap grace.  </a:t>
            </a:r>
            <a:endParaRPr lang="en-US" sz="3200" dirty="0">
              <a:latin typeface="Times New Roman" panose="02020603050405020304" pitchFamily="18" charset="0"/>
              <a:ea typeface="Times New Roman" panose="02020603050405020304" pitchFamily="18" charset="0"/>
            </a:endParaRPr>
          </a:p>
          <a:p>
            <a:pPr marL="457200" marR="0" indent="457200">
              <a:buNone/>
            </a:pPr>
            <a:r>
              <a:rPr lang="en-US" sz="3200" b="1" dirty="0">
                <a:solidFill>
                  <a:srgbClr val="000000"/>
                </a:solidFill>
                <a:latin typeface="Calibri" panose="020F0502020204030204" pitchFamily="34" charset="0"/>
                <a:ea typeface="Times New Roman" panose="02020603050405020304" pitchFamily="18" charset="0"/>
              </a:rPr>
              <a:t>Forgive our fleeting enthusiasms and our shallow    	commitments. And guide us always with the love and mercy        	we find in Jesus Christ our Lord. Amen.</a:t>
            </a:r>
            <a:endParaRPr lang="en-US" sz="3200" dirty="0">
              <a:latin typeface="Times New Roman" panose="02020603050405020304" pitchFamily="18" charset="0"/>
              <a:ea typeface="Times New Roman" panose="02020603050405020304" pitchFamily="18" charset="0"/>
            </a:endParaRPr>
          </a:p>
          <a:p>
            <a:pPr marL="0" marR="0">
              <a:buNone/>
            </a:pPr>
            <a:endParaRPr lang="en-US" sz="3200" dirty="0">
              <a:effectLst/>
              <a:latin typeface="Times New Roman" panose="02020603050405020304" pitchFamily="18" charset="0"/>
              <a:ea typeface="Times New Roman" panose="02020603050405020304" pitchFamily="18" charset="0"/>
            </a:endParaRPr>
          </a:p>
          <a:p>
            <a:pPr marL="0" marR="0">
              <a:buNone/>
            </a:pPr>
            <a:r>
              <a:rPr lang="en-US" sz="3100" b="1" kern="1200" dirty="0">
                <a:solidFill>
                  <a:srgbClr val="000000"/>
                </a:solidFill>
                <a:effectLst/>
                <a:latin typeface="Calibri" panose="020F0502020204030204" pitchFamily="34" charset="0"/>
                <a:ea typeface="Times New Roman" panose="02020603050405020304" pitchFamily="18" charset="0"/>
              </a:rPr>
              <a:t>			Assurance of Pardon </a:t>
            </a:r>
            <a:endParaRPr lang="en-US" sz="3100" dirty="0">
              <a:effectLst/>
              <a:latin typeface="Times New Roman" panose="02020603050405020304" pitchFamily="18" charset="0"/>
              <a:ea typeface="Times New Roman" panose="02020603050405020304" pitchFamily="18" charset="0"/>
            </a:endParaRPr>
          </a:p>
          <a:p>
            <a:pPr marL="914400" marR="0" indent="-914400">
              <a:buNone/>
            </a:pPr>
            <a:r>
              <a:rPr lang="en-US" sz="3100" kern="1200" dirty="0">
                <a:solidFill>
                  <a:srgbClr val="000000"/>
                </a:solidFill>
                <a:effectLst/>
                <a:latin typeface="Calibri" panose="020F0502020204030204" pitchFamily="34" charset="0"/>
                <a:ea typeface="Times New Roman" panose="02020603050405020304" pitchFamily="18" charset="0"/>
              </a:rPr>
              <a:t>Presider:  Receive the Good News in peace. With great mercy, God forgives what we have confessed and offers us new life in Christ. Receive the peace of our Lord Jesus Christ, and be at peace with God, with yourselves and with one another. </a:t>
            </a:r>
            <a:endParaRPr lang="en-US" sz="3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09108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91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105FA6-11F1-3408-9C18-184B7B0CBC0B}"/>
              </a:ext>
            </a:extLst>
          </p:cNvPr>
          <p:cNvSpPr txBox="1"/>
          <p:nvPr/>
        </p:nvSpPr>
        <p:spPr>
          <a:xfrm>
            <a:off x="3794759" y="434340"/>
            <a:ext cx="5343525" cy="590931"/>
          </a:xfrm>
          <a:prstGeom prst="rect">
            <a:avLst/>
          </a:prstGeom>
          <a:noFill/>
        </p:spPr>
        <p:txBody>
          <a:bodyPr wrap="square">
            <a:spAutoFit/>
          </a:bodyPr>
          <a:lstStyle/>
          <a:p>
            <a:pPr marL="0" marR="0">
              <a:lnSpc>
                <a:spcPct val="90000"/>
              </a:lnSpc>
              <a:spcBef>
                <a:spcPts val="1000"/>
              </a:spcBef>
              <a:spcAft>
                <a:spcPts val="800"/>
              </a:spcAft>
              <a:buNone/>
            </a:pPr>
            <a:r>
              <a:rPr lang="en-CA" sz="3600" b="1" dirty="0">
                <a:effectLst/>
                <a:latin typeface="Calibri" panose="020F0502020204030204" pitchFamily="34" charset="0"/>
                <a:ea typeface="Times New Roman" panose="02020603050405020304" pitchFamily="18" charset="0"/>
              </a:rPr>
              <a:t>The Peace </a:t>
            </a:r>
            <a:endParaRPr lang="en-US" sz="3600" dirty="0">
              <a:effectLst/>
              <a:latin typeface="Times New Roman" panose="02020603050405020304" pitchFamily="18" charset="0"/>
              <a:ea typeface="Calibri" panose="020F0502020204030204" pitchFamily="34" charset="0"/>
            </a:endParaRPr>
          </a:p>
        </p:txBody>
      </p:sp>
      <p:sp>
        <p:nvSpPr>
          <p:cNvPr id="5" name="TextBox 4">
            <a:extLst>
              <a:ext uri="{FF2B5EF4-FFF2-40B4-BE49-F238E27FC236}">
                <a16:creationId xmlns:a16="http://schemas.microsoft.com/office/drawing/2014/main" id="{D9220D3F-BF4B-9A9D-3832-7E6D67C194FB}"/>
              </a:ext>
            </a:extLst>
          </p:cNvPr>
          <p:cNvSpPr txBox="1"/>
          <p:nvPr/>
        </p:nvSpPr>
        <p:spPr>
          <a:xfrm>
            <a:off x="5697415" y="1508760"/>
            <a:ext cx="6096000" cy="4865306"/>
          </a:xfrm>
          <a:prstGeom prst="rect">
            <a:avLst/>
          </a:prstGeom>
          <a:noFill/>
        </p:spPr>
        <p:txBody>
          <a:bodyPr wrap="square">
            <a:spAutoFit/>
          </a:bodyPr>
          <a:lstStyle/>
          <a:p>
            <a:pPr marL="0" marR="0">
              <a:lnSpc>
                <a:spcPct val="107000"/>
              </a:lnSpc>
              <a:spcAft>
                <a:spcPts val="800"/>
              </a:spcAft>
              <a:buNone/>
            </a:pPr>
            <a:r>
              <a:rPr lang="en-CA" sz="3200" dirty="0">
                <a:effectLst/>
                <a:latin typeface="Calibri" panose="020F0502020204030204" pitchFamily="34" charset="0"/>
                <a:ea typeface="Times New Roman" panose="02020603050405020304" pitchFamily="18" charset="0"/>
              </a:rPr>
              <a:t>Leader: The peace of the Lord 		     be always with you.</a:t>
            </a:r>
            <a:endParaRPr lang="en-US" sz="3200" dirty="0">
              <a:effectLst/>
              <a:latin typeface="Times New Roman" panose="02020603050405020304" pitchFamily="18" charset="0"/>
              <a:ea typeface="Calibri" panose="020F0502020204030204" pitchFamily="34" charset="0"/>
            </a:endParaRPr>
          </a:p>
          <a:p>
            <a:pPr marL="0" marR="0">
              <a:lnSpc>
                <a:spcPct val="107000"/>
              </a:lnSpc>
              <a:spcAft>
                <a:spcPts val="800"/>
              </a:spcAft>
              <a:buNone/>
            </a:pPr>
            <a:r>
              <a:rPr lang="en-CA" sz="3200" b="1" dirty="0">
                <a:effectLst/>
                <a:latin typeface="Calibri" panose="020F0502020204030204" pitchFamily="34" charset="0"/>
                <a:ea typeface="Times New Roman" panose="02020603050405020304" pitchFamily="18" charset="0"/>
              </a:rPr>
              <a:t>All: 	    And also, with you.</a:t>
            </a:r>
          </a:p>
          <a:p>
            <a:pPr marL="0" marR="0">
              <a:lnSpc>
                <a:spcPct val="107000"/>
              </a:lnSpc>
              <a:spcAft>
                <a:spcPts val="800"/>
              </a:spcAft>
              <a:buNone/>
            </a:pPr>
            <a:endParaRPr lang="en-CA" sz="3200" b="1" dirty="0">
              <a:latin typeface="Calibri" panose="020F0502020204030204" pitchFamily="34" charset="0"/>
              <a:ea typeface="Calibri" panose="020F0502020204030204" pitchFamily="34" charset="0"/>
            </a:endParaRPr>
          </a:p>
          <a:p>
            <a:pPr>
              <a:lnSpc>
                <a:spcPct val="107000"/>
              </a:lnSpc>
              <a:spcAft>
                <a:spcPts val="800"/>
              </a:spcAft>
            </a:pPr>
            <a:r>
              <a:rPr lang="en-CA" sz="3200" dirty="0"/>
              <a:t>Presider: Let us offer each 		      other a sign of peace.</a:t>
            </a:r>
            <a:endParaRPr lang="en-US" sz="3200" dirty="0"/>
          </a:p>
          <a:p>
            <a:pPr marL="0" marR="0">
              <a:lnSpc>
                <a:spcPct val="107000"/>
              </a:lnSpc>
              <a:spcAft>
                <a:spcPts val="800"/>
              </a:spcAft>
              <a:buNone/>
            </a:pPr>
            <a:endParaRPr lang="en-US" sz="3200" dirty="0">
              <a:effectLst/>
              <a:latin typeface="Times New Roman" panose="02020603050405020304" pitchFamily="18" charset="0"/>
              <a:ea typeface="Calibri" panose="020F0502020204030204" pitchFamily="34" charset="0"/>
            </a:endParaRPr>
          </a:p>
          <a:p>
            <a:pPr marL="0" marR="0">
              <a:lnSpc>
                <a:spcPct val="90000"/>
              </a:lnSpc>
              <a:spcBef>
                <a:spcPts val="1000"/>
              </a:spcBef>
              <a:spcAft>
                <a:spcPts val="800"/>
              </a:spcAft>
              <a:buNone/>
            </a:pPr>
            <a:r>
              <a:rPr lang="en-CA" sz="3200" b="1" dirty="0">
                <a:effectLst/>
                <a:latin typeface="Calibri" panose="020F0502020204030204" pitchFamily="34" charset="0"/>
                <a:ea typeface="Times New Roman" panose="02020603050405020304" pitchFamily="18" charset="0"/>
              </a:rPr>
              <a:t> </a:t>
            </a:r>
            <a:endParaRPr lang="en-US" sz="3200" dirty="0">
              <a:effectLst/>
              <a:latin typeface="Times New Roman" panose="02020603050405020304" pitchFamily="18" charset="0"/>
              <a:ea typeface="Calibri" panose="020F0502020204030204" pitchFamily="34" charset="0"/>
            </a:endParaRPr>
          </a:p>
        </p:txBody>
      </p:sp>
      <p:pic>
        <p:nvPicPr>
          <p:cNvPr id="7" name="Picture 6">
            <a:extLst>
              <a:ext uri="{FF2B5EF4-FFF2-40B4-BE49-F238E27FC236}">
                <a16:creationId xmlns:a16="http://schemas.microsoft.com/office/drawing/2014/main" id="{FF828994-95CC-E94F-39F8-EC29BD82B1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79196" y="1508760"/>
            <a:ext cx="3611880" cy="3611880"/>
          </a:xfrm>
          <a:prstGeom prst="rect">
            <a:avLst/>
          </a:prstGeom>
        </p:spPr>
      </p:pic>
    </p:spTree>
    <p:extLst>
      <p:ext uri="{BB962C8B-B14F-4D97-AF65-F5344CB8AC3E}">
        <p14:creationId xmlns:p14="http://schemas.microsoft.com/office/powerpoint/2010/main" val="3084981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8E2385-59E5-F31B-497D-E7CAD1ABE237}"/>
              </a:ext>
            </a:extLst>
          </p:cNvPr>
          <p:cNvSpPr txBox="1"/>
          <p:nvPr/>
        </p:nvSpPr>
        <p:spPr>
          <a:xfrm>
            <a:off x="480060" y="205740"/>
            <a:ext cx="11452860" cy="6986528"/>
          </a:xfrm>
          <a:prstGeom prst="rect">
            <a:avLst/>
          </a:prstGeom>
          <a:noFill/>
        </p:spPr>
        <p:txBody>
          <a:bodyPr wrap="square">
            <a:spAutoFit/>
          </a:bodyPr>
          <a:lstStyle/>
          <a:p>
            <a:r>
              <a:rPr lang="en-US" sz="3200" b="1" dirty="0"/>
              <a:t>Lighting of the Advent Wreath </a:t>
            </a:r>
            <a:r>
              <a:rPr lang="en-US" sz="3200" dirty="0"/>
              <a:t>– Dorine Bourque </a:t>
            </a:r>
          </a:p>
          <a:p>
            <a:r>
              <a:rPr lang="en-CA" sz="3200" b="1" dirty="0"/>
              <a:t> </a:t>
            </a:r>
            <a:endParaRPr lang="en-US" sz="3200" dirty="0"/>
          </a:p>
          <a:p>
            <a:r>
              <a:rPr lang="en-CA" sz="3200" dirty="0"/>
              <a:t>This Sunday we light the second candle, the candle of peace. We light it knowing that peace is elusive, and in some parts of the world, almost completely absent.  Yet in this season of Advent, we trust that God is always with us.  God is always preparing something new.  And even where there is war or discord, whether between countries, within families, or within our own hearts, God is present, gently leading us to new possibilities.</a:t>
            </a:r>
            <a:endParaRPr lang="en-US" sz="3200" dirty="0"/>
          </a:p>
          <a:p>
            <a:endParaRPr lang="en-CA" sz="3200" dirty="0"/>
          </a:p>
          <a:p>
            <a:r>
              <a:rPr lang="en-CA" sz="3200" dirty="0"/>
              <a:t>In John 14:27, Jesus says, “Peace I leave with you; my peace I give to you. I do not give to you as the world gives. Do not let your hearts be troubled, and do not let them be afraid.”</a:t>
            </a:r>
            <a:endParaRPr lang="en-US" sz="3200" dirty="0"/>
          </a:p>
          <a:p>
            <a:endParaRPr lang="en-US" sz="3200" dirty="0"/>
          </a:p>
        </p:txBody>
      </p:sp>
    </p:spTree>
    <p:extLst>
      <p:ext uri="{BB962C8B-B14F-4D97-AF65-F5344CB8AC3E}">
        <p14:creationId xmlns:p14="http://schemas.microsoft.com/office/powerpoint/2010/main" val="3941848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B5EFF0E-F5B7-C991-6703-CBEEE3E9D024}"/>
              </a:ext>
            </a:extLst>
          </p:cNvPr>
          <p:cNvSpPr txBox="1"/>
          <p:nvPr/>
        </p:nvSpPr>
        <p:spPr>
          <a:xfrm>
            <a:off x="562708" y="609600"/>
            <a:ext cx="10977020" cy="3569910"/>
          </a:xfrm>
          <a:prstGeom prst="rect">
            <a:avLst/>
          </a:prstGeom>
          <a:noFill/>
        </p:spPr>
        <p:txBody>
          <a:bodyPr wrap="square">
            <a:spAutoFit/>
          </a:bodyPr>
          <a:lstStyle/>
          <a:p>
            <a:r>
              <a:rPr lang="en-CA" sz="3200" dirty="0"/>
              <a:t>Let us pray. Loving God, in this time of waiting and preparation, we thank you for the hope and peace you unfailingly offer us.  Teach us the creative power of hope and show us the peace which passes all understanding.  Prepare our hearts to be transformed by you that we may walk in the light of Christ, in whose precious name we pray.</a:t>
            </a:r>
            <a:endParaRPr lang="en-US" sz="3200" dirty="0"/>
          </a:p>
          <a:p>
            <a:r>
              <a:rPr lang="en-CA" sz="3200" b="1" dirty="0"/>
              <a:t>Amen.</a:t>
            </a:r>
            <a:endParaRPr lang="en-US" sz="3200" dirty="0"/>
          </a:p>
        </p:txBody>
      </p:sp>
    </p:spTree>
    <p:extLst>
      <p:ext uri="{BB962C8B-B14F-4D97-AF65-F5344CB8AC3E}">
        <p14:creationId xmlns:p14="http://schemas.microsoft.com/office/powerpoint/2010/main" val="1856219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E7ED975-2EE4-493F-E483-0032FD62D986}"/>
              </a:ext>
            </a:extLst>
          </p:cNvPr>
          <p:cNvSpPr txBox="1"/>
          <p:nvPr/>
        </p:nvSpPr>
        <p:spPr>
          <a:xfrm>
            <a:off x="388620" y="0"/>
            <a:ext cx="11567160" cy="1077218"/>
          </a:xfrm>
          <a:prstGeom prst="rect">
            <a:avLst/>
          </a:prstGeom>
          <a:noFill/>
        </p:spPr>
        <p:txBody>
          <a:bodyPr wrap="square">
            <a:spAutoFit/>
          </a:bodyPr>
          <a:lstStyle/>
          <a:p>
            <a:r>
              <a:rPr lang="en-CA" sz="3200" b="1" dirty="0"/>
              <a:t>Wreath Lighting Hymn: </a:t>
            </a:r>
            <a:r>
              <a:rPr lang="en-CA" sz="3200" b="1" i="1" dirty="0"/>
              <a:t>Light One Candle </a:t>
            </a:r>
            <a:r>
              <a:rPr lang="en-CA" sz="3200" dirty="0"/>
              <a:t>(Natalie Sleeth)</a:t>
            </a:r>
            <a:r>
              <a:rPr lang="en-CA" sz="3200" b="1" dirty="0"/>
              <a:t> </a:t>
            </a:r>
            <a:r>
              <a:rPr lang="en-CA" sz="3200" dirty="0"/>
              <a:t>(vv. 1–2)</a:t>
            </a:r>
            <a:endParaRPr lang="en-US" sz="3200" dirty="0"/>
          </a:p>
          <a:p>
            <a:r>
              <a:rPr lang="en-CA" sz="3200" dirty="0"/>
              <a:t> </a:t>
            </a:r>
            <a:endParaRPr lang="en-US" sz="3200" dirty="0"/>
          </a:p>
        </p:txBody>
      </p:sp>
      <p:sp>
        <p:nvSpPr>
          <p:cNvPr id="4" name="TextBox 3">
            <a:extLst>
              <a:ext uri="{FF2B5EF4-FFF2-40B4-BE49-F238E27FC236}">
                <a16:creationId xmlns:a16="http://schemas.microsoft.com/office/drawing/2014/main" id="{1D0F70E5-7B64-A241-FFF4-63797C442228}"/>
              </a:ext>
            </a:extLst>
          </p:cNvPr>
          <p:cNvSpPr txBox="1"/>
          <p:nvPr/>
        </p:nvSpPr>
        <p:spPr>
          <a:xfrm>
            <a:off x="3985846" y="1758462"/>
            <a:ext cx="7969934" cy="5016758"/>
          </a:xfrm>
          <a:prstGeom prst="rect">
            <a:avLst/>
          </a:prstGeom>
          <a:noFill/>
        </p:spPr>
        <p:txBody>
          <a:bodyPr wrap="square">
            <a:spAutoFit/>
          </a:bodyPr>
          <a:lstStyle/>
          <a:p>
            <a:r>
              <a:rPr lang="en-CA" sz="3200" b="1" dirty="0"/>
              <a:t>1. Light one candle for Peace One bright candle for Peace</a:t>
            </a:r>
            <a:endParaRPr lang="en-US" sz="3200" dirty="0"/>
          </a:p>
          <a:p>
            <a:r>
              <a:rPr lang="en-CA" sz="3200" b="1" dirty="0"/>
              <a:t>Christ brings Peace to every heart He comes, He comes</a:t>
            </a:r>
            <a:endParaRPr lang="en-US" sz="3200" dirty="0"/>
          </a:p>
          <a:p>
            <a:r>
              <a:rPr lang="en-CA" sz="3200" b="1" dirty="0"/>
              <a:t> </a:t>
            </a:r>
            <a:endParaRPr lang="en-US" sz="3200" dirty="0"/>
          </a:p>
          <a:p>
            <a:r>
              <a:rPr lang="en-CA" sz="3200" b="1" dirty="0"/>
              <a:t>2. Light one candle for Hope One bright candle for Hope</a:t>
            </a:r>
            <a:endParaRPr lang="en-US" sz="3200" dirty="0"/>
          </a:p>
          <a:p>
            <a:r>
              <a:rPr lang="en-CA" sz="3200" b="1" dirty="0"/>
              <a:t>Christ brings Hope to every heart He comes, He comes      </a:t>
            </a:r>
            <a:r>
              <a:rPr lang="en-CA" dirty="0"/>
              <a:t>(</a:t>
            </a:r>
            <a:r>
              <a:rPr lang="en-CA" sz="2400" dirty="0"/>
              <a:t>Hinshaw Music, 1976)</a:t>
            </a:r>
            <a:endParaRPr lang="en-US" sz="2400" dirty="0"/>
          </a:p>
          <a:p>
            <a:endParaRPr lang="en-US" sz="3200" dirty="0"/>
          </a:p>
        </p:txBody>
      </p:sp>
      <p:pic>
        <p:nvPicPr>
          <p:cNvPr id="6" name="Picture 5">
            <a:extLst>
              <a:ext uri="{FF2B5EF4-FFF2-40B4-BE49-F238E27FC236}">
                <a16:creationId xmlns:a16="http://schemas.microsoft.com/office/drawing/2014/main" id="{411BD1A4-5173-BA76-0633-F429352866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293" y="1758462"/>
            <a:ext cx="3366861" cy="4290645"/>
          </a:xfrm>
          <a:prstGeom prst="rect">
            <a:avLst/>
          </a:prstGeom>
        </p:spPr>
      </p:pic>
    </p:spTree>
    <p:extLst>
      <p:ext uri="{BB962C8B-B14F-4D97-AF65-F5344CB8AC3E}">
        <p14:creationId xmlns:p14="http://schemas.microsoft.com/office/powerpoint/2010/main" val="37746409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408EB06-D5D0-6C16-BFBA-85AD65ACAF19}"/>
              </a:ext>
            </a:extLst>
          </p:cNvPr>
          <p:cNvSpPr txBox="1"/>
          <p:nvPr/>
        </p:nvSpPr>
        <p:spPr>
          <a:xfrm>
            <a:off x="0" y="0"/>
            <a:ext cx="12135143" cy="7220990"/>
          </a:xfrm>
          <a:prstGeom prst="rect">
            <a:avLst/>
          </a:prstGeom>
          <a:noFill/>
        </p:spPr>
        <p:txBody>
          <a:bodyPr wrap="square">
            <a:spAutoFit/>
          </a:bodyPr>
          <a:lstStyle/>
          <a:p>
            <a:r>
              <a:rPr lang="en-CA" sz="3200" b="1" dirty="0"/>
              <a:t>				The Proclamation of the Word</a:t>
            </a:r>
            <a:endParaRPr lang="en-US" sz="3200" dirty="0"/>
          </a:p>
          <a:p>
            <a:r>
              <a:rPr lang="en-CA" sz="3200" b="1" dirty="0"/>
              <a:t>Prayer For Illumination</a:t>
            </a:r>
            <a:endParaRPr lang="en-US" sz="3200" dirty="0"/>
          </a:p>
          <a:p>
            <a:r>
              <a:rPr lang="en-CA" sz="3200" dirty="0"/>
              <a:t>Presider:	God of peace and possibility, we turn to your Word to hear your will and your wisdom for our times.  Open our hearts and minds by the inspiration of your Holy Spirit so that we might hear what you are saying to the church through Christ, our Prince </a:t>
            </a:r>
          </a:p>
          <a:p>
            <a:endParaRPr lang="en-CA" sz="3200" dirty="0"/>
          </a:p>
          <a:p>
            <a:r>
              <a:rPr lang="en-CA" sz="3200" b="1" dirty="0"/>
              <a:t>First Reading:  – Isaiah 11:1-10 – </a:t>
            </a:r>
            <a:r>
              <a:rPr lang="en-CA" sz="3200" dirty="0"/>
              <a:t>David Rudd</a:t>
            </a:r>
            <a:r>
              <a:rPr lang="en-CA" sz="3200" b="1" dirty="0"/>
              <a:t>  </a:t>
            </a:r>
            <a:endParaRPr lang="en-US" sz="3200" dirty="0"/>
          </a:p>
          <a:p>
            <a:r>
              <a:rPr lang="en-CA" sz="3200" dirty="0"/>
              <a:t> </a:t>
            </a:r>
            <a:endParaRPr lang="en-US" sz="3200" dirty="0"/>
          </a:p>
          <a:p>
            <a:r>
              <a:rPr lang="en-CA" sz="3200" dirty="0"/>
              <a:t>Reader: The first reading is taken from the eleventh chapter of the Book of Isaiah, beginning at the first verse.</a:t>
            </a:r>
            <a:endParaRPr lang="en-US" sz="3200" dirty="0"/>
          </a:p>
          <a:p>
            <a:r>
              <a:rPr lang="en-CA" sz="3200" dirty="0"/>
              <a:t> </a:t>
            </a:r>
            <a:endParaRPr lang="en-US" sz="3200" dirty="0"/>
          </a:p>
          <a:p>
            <a:r>
              <a:rPr lang="en-US" dirty="0"/>
              <a:t>1. </a:t>
            </a:r>
            <a:r>
              <a:rPr lang="en-US" sz="3200" dirty="0"/>
              <a:t>A shoot will come up from the stump of Jesse; from his roots a Branch will bear fruit.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87273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CFC47BA-A46B-6FB5-FD3D-CCA62FC10B8D}"/>
              </a:ext>
            </a:extLst>
          </p:cNvPr>
          <p:cNvSpPr txBox="1"/>
          <p:nvPr/>
        </p:nvSpPr>
        <p:spPr>
          <a:xfrm>
            <a:off x="257908" y="281354"/>
            <a:ext cx="11699630" cy="6494085"/>
          </a:xfrm>
          <a:prstGeom prst="rect">
            <a:avLst/>
          </a:prstGeom>
          <a:noFill/>
        </p:spPr>
        <p:txBody>
          <a:bodyPr wrap="square">
            <a:spAutoFit/>
          </a:bodyPr>
          <a:lstStyle/>
          <a:p>
            <a:r>
              <a:rPr lang="en-US" sz="3200" b="1" baseline="30000" dirty="0">
                <a:solidFill>
                  <a:srgbClr val="000000"/>
                </a:solidFill>
                <a:effectLst/>
                <a:latin typeface="Calibri" panose="020F0502020204030204" pitchFamily="34" charset="0"/>
                <a:ea typeface="Times New Roman" panose="02020603050405020304" pitchFamily="18" charset="0"/>
              </a:rPr>
              <a:t>2 </a:t>
            </a:r>
            <a:r>
              <a:rPr lang="en-US" sz="3200" dirty="0">
                <a:solidFill>
                  <a:srgbClr val="000000"/>
                </a:solidFill>
                <a:effectLst/>
                <a:latin typeface="Calibri" panose="020F0502020204030204" pitchFamily="34" charset="0"/>
                <a:ea typeface="Times New Roman" panose="02020603050405020304" pitchFamily="18" charset="0"/>
              </a:rPr>
              <a:t>The Spirit of the </a:t>
            </a:r>
            <a:r>
              <a:rPr lang="en-US" sz="3200" cap="small" dirty="0">
                <a:solidFill>
                  <a:srgbClr val="000000"/>
                </a:solidFill>
                <a:effectLst/>
                <a:latin typeface="Calibri" panose="020F0502020204030204" pitchFamily="34" charset="0"/>
                <a:ea typeface="Times New Roman" panose="02020603050405020304" pitchFamily="18" charset="0"/>
              </a:rPr>
              <a:t>Lord</a:t>
            </a:r>
            <a:r>
              <a:rPr lang="en-US" sz="3200" dirty="0">
                <a:solidFill>
                  <a:srgbClr val="000000"/>
                </a:solidFill>
                <a:effectLst/>
                <a:latin typeface="Calibri" panose="020F0502020204030204" pitchFamily="34" charset="0"/>
                <a:ea typeface="Times New Roman" panose="02020603050405020304" pitchFamily="18" charset="0"/>
              </a:rPr>
              <a:t> will rest on him – the Spirit of wisdom and of understanding, the Spirit of counsel and of might,  the Spirit of the knowledge and fear of the </a:t>
            </a:r>
            <a:r>
              <a:rPr lang="en-US" sz="3200" cap="small" dirty="0">
                <a:solidFill>
                  <a:srgbClr val="000000"/>
                </a:solidFill>
                <a:effectLst/>
                <a:latin typeface="Calibri" panose="020F0502020204030204" pitchFamily="34" charset="0"/>
                <a:ea typeface="Times New Roman" panose="02020603050405020304" pitchFamily="18" charset="0"/>
              </a:rPr>
              <a:t>Lord</a:t>
            </a:r>
            <a:r>
              <a:rPr lang="en-US" sz="3200" dirty="0">
                <a:solidFill>
                  <a:srgbClr val="000000"/>
                </a:solidFill>
                <a:effectLst/>
                <a:latin typeface="Calibri" panose="020F0502020204030204" pitchFamily="34" charset="0"/>
                <a:ea typeface="Times New Roman" panose="02020603050405020304" pitchFamily="18" charset="0"/>
              </a:rPr>
              <a:t> –</a:t>
            </a:r>
            <a:r>
              <a:rPr lang="en-US" sz="3200" b="1" baseline="30000" dirty="0">
                <a:solidFill>
                  <a:srgbClr val="000000"/>
                </a:solidFill>
                <a:effectLst/>
                <a:latin typeface="Calibri" panose="020F0502020204030204" pitchFamily="34" charset="0"/>
                <a:ea typeface="Times New Roman" panose="02020603050405020304" pitchFamily="18" charset="0"/>
              </a:rPr>
              <a:t>3 </a:t>
            </a:r>
            <a:r>
              <a:rPr lang="en-US" sz="3200" dirty="0">
                <a:solidFill>
                  <a:srgbClr val="000000"/>
                </a:solidFill>
                <a:effectLst/>
                <a:latin typeface="Calibri" panose="020F0502020204030204" pitchFamily="34" charset="0"/>
                <a:ea typeface="Times New Roman" panose="02020603050405020304" pitchFamily="18" charset="0"/>
              </a:rPr>
              <a:t>and he will delight in the fear of the </a:t>
            </a:r>
            <a:r>
              <a:rPr lang="en-US" sz="3200" cap="small" dirty="0">
                <a:solidFill>
                  <a:srgbClr val="000000"/>
                </a:solidFill>
                <a:effectLst/>
                <a:latin typeface="Calibri" panose="020F0502020204030204" pitchFamily="34" charset="0"/>
                <a:ea typeface="Times New Roman" panose="02020603050405020304" pitchFamily="18" charset="0"/>
              </a:rPr>
              <a:t>Lord</a:t>
            </a:r>
            <a:r>
              <a:rPr lang="en-US" sz="3200" dirty="0">
                <a:solidFill>
                  <a:srgbClr val="000000"/>
                </a:solidFill>
                <a:effectLst/>
                <a:latin typeface="Calibri" panose="020F0502020204030204" pitchFamily="34" charset="0"/>
                <a:ea typeface="Times New Roman" panose="02020603050405020304" pitchFamily="18" charset="0"/>
              </a:rPr>
              <a:t>. He will not judge by what he sees with his eyes,  or decide by what he hears with his ears; </a:t>
            </a:r>
            <a:r>
              <a:rPr lang="en-US" sz="3200" b="1" baseline="30000" dirty="0">
                <a:solidFill>
                  <a:srgbClr val="000000"/>
                </a:solidFill>
                <a:effectLst/>
                <a:latin typeface="Calibri" panose="020F0502020204030204" pitchFamily="34" charset="0"/>
                <a:ea typeface="Times New Roman" panose="02020603050405020304" pitchFamily="18" charset="0"/>
              </a:rPr>
              <a:t>4 </a:t>
            </a:r>
            <a:r>
              <a:rPr lang="en-US" sz="3200" dirty="0">
                <a:solidFill>
                  <a:srgbClr val="000000"/>
                </a:solidFill>
                <a:effectLst/>
                <a:latin typeface="Calibri" panose="020F0502020204030204" pitchFamily="34" charset="0"/>
                <a:ea typeface="Times New Roman" panose="02020603050405020304" pitchFamily="18" charset="0"/>
              </a:rPr>
              <a:t>but with righteousness he will judge the needy, with justice he will give decisions for the poor of the earth. He will strike the earth with the rod of his mouth; with the breath of his lips he will slay the wicked </a:t>
            </a:r>
            <a:r>
              <a:rPr lang="en-US" sz="3200" b="1" baseline="30000" dirty="0">
                <a:solidFill>
                  <a:srgbClr val="000000"/>
                </a:solidFill>
                <a:effectLst/>
                <a:latin typeface="Calibri" panose="020F0502020204030204" pitchFamily="34" charset="0"/>
                <a:ea typeface="Times New Roman" panose="02020603050405020304" pitchFamily="18" charset="0"/>
              </a:rPr>
              <a:t>5 </a:t>
            </a:r>
            <a:r>
              <a:rPr lang="en-US" sz="3200" dirty="0">
                <a:solidFill>
                  <a:srgbClr val="000000"/>
                </a:solidFill>
                <a:effectLst/>
                <a:latin typeface="Calibri" panose="020F0502020204030204" pitchFamily="34" charset="0"/>
                <a:ea typeface="Times New Roman" panose="02020603050405020304" pitchFamily="18" charset="0"/>
              </a:rPr>
              <a:t>Righteousness will be his belt and faithfulness the sash round his waist. </a:t>
            </a:r>
            <a:r>
              <a:rPr lang="en-US" sz="3200" b="1" baseline="30000" dirty="0">
                <a:solidFill>
                  <a:srgbClr val="000000"/>
                </a:solidFill>
                <a:effectLst/>
                <a:latin typeface="Calibri" panose="020F0502020204030204" pitchFamily="34" charset="0"/>
                <a:ea typeface="Times New Roman" panose="02020603050405020304" pitchFamily="18" charset="0"/>
              </a:rPr>
              <a:t>6 </a:t>
            </a:r>
            <a:r>
              <a:rPr lang="en-US" sz="3200" dirty="0">
                <a:solidFill>
                  <a:srgbClr val="000000"/>
                </a:solidFill>
                <a:effectLst/>
                <a:latin typeface="Calibri" panose="020F0502020204030204" pitchFamily="34" charset="0"/>
                <a:ea typeface="Times New Roman" panose="02020603050405020304" pitchFamily="18" charset="0"/>
              </a:rPr>
              <a:t>The wolf will live with the lamb, the leopard will lie down with the goat, the calf and the lion and the yearling together; and a little child will lead them.</a:t>
            </a:r>
            <a:r>
              <a:rPr lang="en-US" sz="3200" b="1" baseline="30000" dirty="0">
                <a:solidFill>
                  <a:srgbClr val="000000"/>
                </a:solidFill>
                <a:effectLst/>
                <a:latin typeface="Calibri" panose="020F0502020204030204" pitchFamily="34" charset="0"/>
                <a:ea typeface="Times New Roman" panose="02020603050405020304" pitchFamily="18" charset="0"/>
              </a:rPr>
              <a:t>7 </a:t>
            </a:r>
            <a:r>
              <a:rPr lang="en-US" sz="3200" dirty="0">
                <a:solidFill>
                  <a:srgbClr val="000000"/>
                </a:solidFill>
                <a:effectLst/>
                <a:latin typeface="Calibri" panose="020F0502020204030204" pitchFamily="34" charset="0"/>
                <a:ea typeface="Times New Roman" panose="02020603050405020304" pitchFamily="18" charset="0"/>
              </a:rPr>
              <a:t>The cow will feed with the bear, their young will lie down together, and the lion will eat straw like the ox</a:t>
            </a:r>
            <a:endParaRPr lang="en-US" sz="3200" dirty="0"/>
          </a:p>
        </p:txBody>
      </p:sp>
    </p:spTree>
    <p:extLst>
      <p:ext uri="{BB962C8B-B14F-4D97-AF65-F5344CB8AC3E}">
        <p14:creationId xmlns:p14="http://schemas.microsoft.com/office/powerpoint/2010/main" val="29020651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0D430B-D079-50D9-DBC3-A59905843CF7}"/>
              </a:ext>
            </a:extLst>
          </p:cNvPr>
          <p:cNvSpPr txBox="1"/>
          <p:nvPr/>
        </p:nvSpPr>
        <p:spPr>
          <a:xfrm>
            <a:off x="328246" y="234462"/>
            <a:ext cx="11863754" cy="5293757"/>
          </a:xfrm>
          <a:prstGeom prst="rect">
            <a:avLst/>
          </a:prstGeom>
          <a:noFill/>
        </p:spPr>
        <p:txBody>
          <a:bodyPr wrap="square">
            <a:spAutoFit/>
          </a:bodyPr>
          <a:lstStyle/>
          <a:p>
            <a:r>
              <a:rPr lang="en-US" sz="3200" b="1" baseline="30000" dirty="0"/>
              <a:t>8 </a:t>
            </a:r>
            <a:r>
              <a:rPr lang="en-US" sz="3200" dirty="0"/>
              <a:t>The infant will play near the cobra’s den, and the young child will put its hand into the viper’s nest.</a:t>
            </a:r>
            <a:r>
              <a:rPr lang="en-US" sz="3200" b="1" baseline="30000" dirty="0"/>
              <a:t>9 </a:t>
            </a:r>
            <a:r>
              <a:rPr lang="en-US" sz="3200" dirty="0"/>
              <a:t>They will neither harm nor destroy  on all my holy mountain, for the earth will be filled with the knowledge of the </a:t>
            </a:r>
            <a:r>
              <a:rPr lang="en-US" sz="3200" cap="small" dirty="0"/>
              <a:t>Lord</a:t>
            </a:r>
            <a:r>
              <a:rPr lang="en-US" sz="3200" dirty="0"/>
              <a:t>  as the waters cover the sea.</a:t>
            </a:r>
            <a:r>
              <a:rPr lang="en-US" sz="3200" b="1" baseline="30000" dirty="0"/>
              <a:t>10 </a:t>
            </a:r>
            <a:r>
              <a:rPr lang="en-US" sz="3200" dirty="0"/>
              <a:t>In that day the Root of Jesse will stand as a banner for the peoples; the nations will rally to him, and his resting-place will be glorious.</a:t>
            </a:r>
          </a:p>
          <a:p>
            <a:endParaRPr lang="en-US" sz="3200" dirty="0"/>
          </a:p>
          <a:p>
            <a:r>
              <a:rPr lang="en-CA" sz="3200" dirty="0"/>
              <a:t>Reader: 	The Word of the Lord.</a:t>
            </a:r>
          </a:p>
          <a:p>
            <a:endParaRPr lang="en-US" sz="3200" dirty="0"/>
          </a:p>
          <a:p>
            <a:r>
              <a:rPr lang="en-CA" sz="3200" b="1" dirty="0"/>
              <a:t>All: 		Thanks be to God</a:t>
            </a:r>
            <a:endParaRPr lang="en-US" sz="3200" dirty="0"/>
          </a:p>
          <a:p>
            <a:r>
              <a:rPr lang="en-CA" b="1" dirty="0"/>
              <a:t> </a:t>
            </a:r>
            <a:endParaRPr lang="en-US" dirty="0"/>
          </a:p>
        </p:txBody>
      </p:sp>
    </p:spTree>
    <p:extLst>
      <p:ext uri="{BB962C8B-B14F-4D97-AF65-F5344CB8AC3E}">
        <p14:creationId xmlns:p14="http://schemas.microsoft.com/office/powerpoint/2010/main" val="2292966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A07624C-BBF8-487B-8802-89FBFFC17709}"/>
              </a:ext>
            </a:extLst>
          </p:cNvPr>
          <p:cNvSpPr txBox="1"/>
          <p:nvPr/>
        </p:nvSpPr>
        <p:spPr>
          <a:xfrm>
            <a:off x="457200" y="0"/>
            <a:ext cx="11734800" cy="6494085"/>
          </a:xfrm>
          <a:prstGeom prst="rect">
            <a:avLst/>
          </a:prstGeom>
          <a:noFill/>
        </p:spPr>
        <p:txBody>
          <a:bodyPr wrap="square">
            <a:spAutoFit/>
          </a:bodyPr>
          <a:lstStyle/>
          <a:p>
            <a:r>
              <a:rPr lang="en-CA" sz="3200" b="1" dirty="0"/>
              <a:t>			Psalm 72:1–7, 18–19</a:t>
            </a:r>
            <a:endParaRPr lang="en-US" sz="3200" dirty="0"/>
          </a:p>
          <a:p>
            <a:r>
              <a:rPr lang="en-CA" sz="3200" dirty="0"/>
              <a:t>Presider: 	1. Give the king your justice, O God, </a:t>
            </a:r>
            <a:endParaRPr lang="en-US" sz="3200" dirty="0"/>
          </a:p>
          <a:p>
            <a:r>
              <a:rPr lang="en-CA" sz="3200" dirty="0"/>
              <a:t>		and your righteousness to the king’s son;</a:t>
            </a:r>
            <a:endParaRPr lang="en-US" sz="3200" dirty="0"/>
          </a:p>
          <a:p>
            <a:r>
              <a:rPr lang="en-CA" sz="3200" b="1" dirty="0"/>
              <a:t>People:	2 That he may rule your people righteously </a:t>
            </a:r>
            <a:endParaRPr lang="en-US" sz="3200" dirty="0"/>
          </a:p>
          <a:p>
            <a:r>
              <a:rPr lang="en-CA" sz="3200" b="1" dirty="0"/>
              <a:t>		and the poor with justice;</a:t>
            </a:r>
            <a:endParaRPr lang="en-US" sz="3200" dirty="0"/>
          </a:p>
          <a:p>
            <a:r>
              <a:rPr lang="en-CA" sz="3200" dirty="0"/>
              <a:t>Presider:	3. That the mountains may bring prosperity to the people, 		and the little hills bring righteousness.</a:t>
            </a:r>
            <a:endParaRPr lang="en-US" sz="3200" dirty="0"/>
          </a:p>
          <a:p>
            <a:r>
              <a:rPr lang="en-CA" sz="3200" b="1" dirty="0"/>
              <a:t>People:	4. He shall defend the needy among the people; </a:t>
            </a:r>
            <a:endParaRPr lang="en-US" sz="3200" dirty="0"/>
          </a:p>
          <a:p>
            <a:r>
              <a:rPr lang="en-CA" sz="3200" b="1" dirty="0"/>
              <a:t>		he shall rescue the poor and crush the oppressor.</a:t>
            </a:r>
            <a:endParaRPr lang="en-US" sz="3200" dirty="0"/>
          </a:p>
          <a:p>
            <a:r>
              <a:rPr lang="en-CA" sz="3200" dirty="0"/>
              <a:t>Presider: 	5. He shall live as long as the sun and moon endure, </a:t>
            </a:r>
            <a:endParaRPr lang="en-US" sz="3200" dirty="0"/>
          </a:p>
          <a:p>
            <a:r>
              <a:rPr lang="en-CA" sz="3200" dirty="0"/>
              <a:t>		from one generation to another.</a:t>
            </a:r>
            <a:endParaRPr lang="en-US" sz="3200" dirty="0"/>
          </a:p>
          <a:p>
            <a:r>
              <a:rPr lang="en-CA" sz="3200" b="1" dirty="0"/>
              <a:t>People:	6. He shall come down like rain upon the mown field, </a:t>
            </a:r>
            <a:endParaRPr lang="en-US" sz="3200" dirty="0"/>
          </a:p>
          <a:p>
            <a:r>
              <a:rPr lang="en-CA" sz="3200" b="1" dirty="0"/>
              <a:t>		like showers that water the earth</a:t>
            </a:r>
            <a:r>
              <a:rPr lang="en-CA" b="1" dirty="0"/>
              <a:t>.</a:t>
            </a:r>
            <a:endParaRPr lang="en-US" dirty="0"/>
          </a:p>
        </p:txBody>
      </p:sp>
    </p:spTree>
    <p:extLst>
      <p:ext uri="{BB962C8B-B14F-4D97-AF65-F5344CB8AC3E}">
        <p14:creationId xmlns:p14="http://schemas.microsoft.com/office/powerpoint/2010/main" val="2133730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4A6F96B-A1B1-5B31-F733-9564E3F44215}"/>
              </a:ext>
            </a:extLst>
          </p:cNvPr>
          <p:cNvSpPr txBox="1"/>
          <p:nvPr/>
        </p:nvSpPr>
        <p:spPr>
          <a:xfrm>
            <a:off x="365760" y="160020"/>
            <a:ext cx="11396064" cy="6494085"/>
          </a:xfrm>
          <a:prstGeom prst="rect">
            <a:avLst/>
          </a:prstGeom>
          <a:noFill/>
        </p:spPr>
        <p:txBody>
          <a:bodyPr wrap="square">
            <a:spAutoFit/>
          </a:bodyPr>
          <a:lstStyle/>
          <a:p>
            <a:r>
              <a:rPr lang="en-CA" sz="3200" dirty="0"/>
              <a:t>Presider: 	7. In his time shall the righteous flourish; </a:t>
            </a:r>
            <a:endParaRPr lang="en-US" sz="3200" dirty="0"/>
          </a:p>
          <a:p>
            <a:r>
              <a:rPr lang="en-CA" sz="3200" dirty="0"/>
              <a:t>		there shall be abundance of peace till the moon shall</a:t>
            </a:r>
            <a:endParaRPr lang="en-US" sz="3200" dirty="0"/>
          </a:p>
          <a:p>
            <a:r>
              <a:rPr lang="en-CA" sz="3200" dirty="0"/>
              <a:t>		be no more.</a:t>
            </a:r>
            <a:endParaRPr lang="en-US" sz="3200" dirty="0"/>
          </a:p>
          <a:p>
            <a:r>
              <a:rPr lang="en-CA" sz="3200" b="1" dirty="0"/>
              <a:t>People:	18. Blessed be the Lord God, the God of Israel, </a:t>
            </a:r>
            <a:endParaRPr lang="en-US" sz="3200" dirty="0"/>
          </a:p>
          <a:p>
            <a:r>
              <a:rPr lang="en-CA" sz="3200" b="1" dirty="0"/>
              <a:t>		who alone does wondrous deeds!</a:t>
            </a:r>
            <a:endParaRPr lang="en-US" sz="3200" dirty="0"/>
          </a:p>
          <a:p>
            <a:r>
              <a:rPr lang="en-CA" sz="3200" dirty="0"/>
              <a:t>Presider: 	19. And blessed be his glorious name for ever! </a:t>
            </a:r>
            <a:endParaRPr lang="en-US" sz="3200" dirty="0"/>
          </a:p>
          <a:p>
            <a:r>
              <a:rPr lang="en-CA" sz="3200" dirty="0"/>
              <a:t>		and may all the earth be filled with his glory.</a:t>
            </a:r>
            <a:endParaRPr lang="en-US" sz="3200" dirty="0"/>
          </a:p>
          <a:p>
            <a:r>
              <a:rPr lang="en-CA" sz="3200" dirty="0"/>
              <a:t> </a:t>
            </a:r>
            <a:endParaRPr lang="en-US" sz="3200" dirty="0"/>
          </a:p>
          <a:p>
            <a:r>
              <a:rPr lang="en-CA" sz="3200" dirty="0"/>
              <a:t>Presider:	Let us pray. O God, bring our nation and all nations to a sense of justice and equity, that poverty, oppression, and violence may vanish and all may know peace and plenty. We ask this in the name of Jesus Christ. </a:t>
            </a:r>
            <a:r>
              <a:rPr lang="en-CA" sz="3200" b="1" dirty="0"/>
              <a:t>Amen.</a:t>
            </a:r>
            <a:r>
              <a:rPr lang="en-CA" sz="3200" dirty="0"/>
              <a:t>	</a:t>
            </a:r>
            <a:r>
              <a:rPr lang="en-CA" sz="3200" b="1" dirty="0"/>
              <a:t>	</a:t>
            </a:r>
            <a:endParaRPr lang="en-US" sz="3200" dirty="0"/>
          </a:p>
          <a:p>
            <a:r>
              <a:rPr lang="en-CA" sz="3200" dirty="0"/>
              <a:t>  	</a:t>
            </a:r>
            <a:endParaRPr lang="en-US" sz="3200" dirty="0"/>
          </a:p>
        </p:txBody>
      </p:sp>
    </p:spTree>
    <p:extLst>
      <p:ext uri="{BB962C8B-B14F-4D97-AF65-F5344CB8AC3E}">
        <p14:creationId xmlns:p14="http://schemas.microsoft.com/office/powerpoint/2010/main" val="164134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764EF0-521A-BF10-E714-5637403EAF93}"/>
              </a:ext>
            </a:extLst>
          </p:cNvPr>
          <p:cNvSpPr txBox="1"/>
          <p:nvPr/>
        </p:nvSpPr>
        <p:spPr>
          <a:xfrm>
            <a:off x="438912" y="219456"/>
            <a:ext cx="11448288" cy="5953938"/>
          </a:xfrm>
          <a:prstGeom prst="rect">
            <a:avLst/>
          </a:prstGeom>
          <a:noFill/>
        </p:spPr>
        <p:txBody>
          <a:bodyPr wrap="square">
            <a:spAutoFit/>
          </a:bodyPr>
          <a:lstStyle/>
          <a:p>
            <a:pPr algn="ctr">
              <a:lnSpc>
                <a:spcPct val="107000"/>
              </a:lnSpc>
              <a:spcAft>
                <a:spcPts val="800"/>
              </a:spcAft>
            </a:pPr>
            <a:r>
              <a:rPr lang="en-CA" sz="3200" dirty="0">
                <a:effectLst/>
                <a:latin typeface="Calibri" panose="020F0502020204030204" pitchFamily="34" charset="0"/>
                <a:ea typeface="Times New Roman" panose="02020603050405020304" pitchFamily="18" charset="0"/>
                <a:cs typeface="Calibri" panose="020F0502020204030204" pitchFamily="34" charset="0"/>
              </a:rPr>
              <a:t>Minister: Every member of the congregation</a:t>
            </a:r>
            <a:br>
              <a:rPr lang="en-CA" sz="3200" dirty="0">
                <a:effectLst/>
                <a:latin typeface="Calibri" panose="020F0502020204030204" pitchFamily="34" charset="0"/>
                <a:ea typeface="Times New Roman" panose="02020603050405020304" pitchFamily="18" charset="0"/>
                <a:cs typeface="Calibri" panose="020F0502020204030204" pitchFamily="34" charset="0"/>
              </a:rPr>
            </a:br>
            <a:r>
              <a:rPr lang="en-CA" sz="3200" dirty="0">
                <a:effectLst/>
                <a:latin typeface="Calibri" panose="020F0502020204030204" pitchFamily="34" charset="0"/>
                <a:ea typeface="Times New Roman" panose="02020603050405020304" pitchFamily="18" charset="0"/>
                <a:cs typeface="Calibri" panose="020F0502020204030204" pitchFamily="34" charset="0"/>
              </a:rPr>
              <a:t>Priest-in-Charge: The Rev. Dr. John Oakes</a:t>
            </a:r>
            <a:endParaRPr lang="en-CA" sz="32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fr-FR" sz="3200" dirty="0">
                <a:effectLst/>
                <a:latin typeface="Calibri" panose="020F0502020204030204" pitchFamily="34" charset="0"/>
                <a:ea typeface="Times New Roman" panose="02020603050405020304" pitchFamily="18" charset="0"/>
                <a:cs typeface="Calibri" panose="020F0502020204030204" pitchFamily="34" charset="0"/>
              </a:rPr>
              <a:t>Email:  </a:t>
            </a:r>
            <a:r>
              <a:rPr lang="fr-FR" sz="3200" u="sng"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2"/>
              </a:rPr>
              <a:t>revdrjohnoakes@outlook.com</a:t>
            </a:r>
            <a:r>
              <a:rPr lang="fr-FR" sz="3200" dirty="0">
                <a:effectLst/>
                <a:latin typeface="Calibri" panose="020F0502020204030204" pitchFamily="34" charset="0"/>
                <a:ea typeface="Times New Roman" panose="02020603050405020304" pitchFamily="18" charset="0"/>
                <a:cs typeface="Calibri" panose="020F0502020204030204" pitchFamily="34" charset="0"/>
              </a:rPr>
              <a:t>    </a:t>
            </a:r>
            <a:endParaRPr lang="en-CA" sz="32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fr-FR" sz="3200" dirty="0">
                <a:effectLst/>
                <a:latin typeface="Calibri" panose="020F0502020204030204" pitchFamily="34" charset="0"/>
                <a:ea typeface="Times New Roman" panose="02020603050405020304" pitchFamily="18" charset="0"/>
                <a:cs typeface="Calibri" panose="020F0502020204030204" pitchFamily="34" charset="0"/>
              </a:rPr>
              <a:t>Phone: (647) 219-5754</a:t>
            </a:r>
            <a:endParaRPr lang="en-CA" sz="32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fr-FR" sz="3200" dirty="0">
                <a:effectLst/>
                <a:latin typeface="Calibri" panose="020F0502020204030204" pitchFamily="34" charset="0"/>
                <a:ea typeface="Times New Roman" panose="02020603050405020304" pitchFamily="18" charset="0"/>
                <a:cs typeface="Calibri" panose="020F0502020204030204" pitchFamily="34" charset="0"/>
              </a:rPr>
              <a:t> </a:t>
            </a:r>
            <a:endParaRPr lang="en-CA" sz="32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CA" sz="3200" dirty="0">
                <a:effectLst/>
                <a:latin typeface="Calibri" panose="020F0502020204030204" pitchFamily="34" charset="0"/>
                <a:ea typeface="Times New Roman" panose="02020603050405020304" pitchFamily="18" charset="0"/>
                <a:cs typeface="Calibri" panose="020F0502020204030204" pitchFamily="34" charset="0"/>
              </a:rPr>
              <a:t>Rector’s Warden: Carol Berger</a:t>
            </a:r>
            <a:endParaRPr lang="en-CA" sz="32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CA" sz="3200" dirty="0">
                <a:effectLst/>
                <a:latin typeface="Calibri" panose="020F0502020204030204" pitchFamily="34" charset="0"/>
                <a:ea typeface="Times New Roman" panose="02020603050405020304" pitchFamily="18" charset="0"/>
                <a:cs typeface="Calibri" panose="020F0502020204030204" pitchFamily="34" charset="0"/>
              </a:rPr>
              <a:t>People’s Warden: Stacey Leslie</a:t>
            </a:r>
            <a:endParaRPr lang="en-CA" sz="32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CA" sz="3200" dirty="0">
                <a:effectLst/>
                <a:latin typeface="Calibri" panose="020F0502020204030204" pitchFamily="34" charset="0"/>
                <a:ea typeface="Times New Roman" panose="02020603050405020304" pitchFamily="18" charset="0"/>
                <a:cs typeface="Calibri" panose="020F0502020204030204" pitchFamily="34" charset="0"/>
              </a:rPr>
              <a:t>Iona Elders: Marg Black, Dorine Bourque, Melissa Reid</a:t>
            </a:r>
            <a:r>
              <a:rPr lang="en-CA" sz="3200" dirty="0">
                <a:latin typeface="Calibri" panose="020F0502020204030204" pitchFamily="34" charset="0"/>
                <a:ea typeface="Times New Roman" panose="02020603050405020304" pitchFamily="18" charset="0"/>
                <a:cs typeface="Calibri" panose="020F0502020204030204" pitchFamily="34" charset="0"/>
              </a:rPr>
              <a:t>. </a:t>
            </a:r>
            <a:r>
              <a:rPr lang="en-CA" sz="3200" dirty="0">
                <a:effectLst/>
                <a:latin typeface="Calibri" panose="020F0502020204030204" pitchFamily="34" charset="0"/>
                <a:ea typeface="Times New Roman" panose="02020603050405020304" pitchFamily="18" charset="0"/>
                <a:cs typeface="Calibri" panose="020F0502020204030204" pitchFamily="34" charset="0"/>
              </a:rPr>
              <a:t> </a:t>
            </a:r>
            <a:br>
              <a:rPr lang="en-CA" sz="3200" dirty="0">
                <a:effectLst/>
                <a:latin typeface="Calibri" panose="020F0502020204030204" pitchFamily="34" charset="0"/>
                <a:ea typeface="Times New Roman" panose="02020603050405020304" pitchFamily="18" charset="0"/>
                <a:cs typeface="Calibri" panose="020F0502020204030204" pitchFamily="34" charset="0"/>
              </a:rPr>
            </a:br>
            <a:r>
              <a:rPr lang="en-CA" sz="3200" dirty="0">
                <a:effectLst/>
                <a:latin typeface="Calibri" panose="020F0502020204030204" pitchFamily="34" charset="0"/>
                <a:ea typeface="Times New Roman" panose="02020603050405020304" pitchFamily="18" charset="0"/>
                <a:cs typeface="Calibri" panose="020F0502020204030204" pitchFamily="34" charset="0"/>
              </a:rPr>
              <a:t>Director of Music: </a:t>
            </a:r>
            <a:r>
              <a:rPr lang="en-CA" sz="3200" dirty="0">
                <a:latin typeface="Calibri" panose="020F0502020204030204" pitchFamily="34" charset="0"/>
                <a:ea typeface="Times New Roman" panose="02020603050405020304" pitchFamily="18" charset="0"/>
                <a:cs typeface="Calibri" panose="020F0502020204030204" pitchFamily="34" charset="0"/>
              </a:rPr>
              <a:t> Laura Hope </a:t>
            </a:r>
            <a:br>
              <a:rPr lang="en-CA" sz="3200" dirty="0">
                <a:effectLst/>
                <a:latin typeface="Calibri" panose="020F0502020204030204" pitchFamily="34" charset="0"/>
                <a:ea typeface="Times New Roman" panose="02020603050405020304" pitchFamily="18" charset="0"/>
                <a:cs typeface="Calibri" panose="020F0502020204030204" pitchFamily="34" charset="0"/>
              </a:rPr>
            </a:br>
            <a:r>
              <a:rPr lang="en-CA" sz="3200" dirty="0">
                <a:effectLst/>
                <a:latin typeface="Calibri" panose="020F0502020204030204" pitchFamily="34" charset="0"/>
                <a:ea typeface="Times New Roman" panose="02020603050405020304" pitchFamily="18" charset="0"/>
                <a:cs typeface="Calibri" panose="020F0502020204030204" pitchFamily="34" charset="0"/>
              </a:rPr>
              <a:t>Office Administrator  Bob Williams </a:t>
            </a:r>
          </a:p>
        </p:txBody>
      </p:sp>
    </p:spTree>
    <p:extLst>
      <p:ext uri="{BB962C8B-B14F-4D97-AF65-F5344CB8AC3E}">
        <p14:creationId xmlns:p14="http://schemas.microsoft.com/office/powerpoint/2010/main" val="263394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a:extLst>
            <a:ext uri="{FF2B5EF4-FFF2-40B4-BE49-F238E27FC236}">
              <a16:creationId xmlns:a16="http://schemas.microsoft.com/office/drawing/2014/main" id="{69697234-C654-E1C0-50B3-130CA0A3283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09A0FD1-BF59-5391-7C5A-D55997F106D4}"/>
              </a:ext>
            </a:extLst>
          </p:cNvPr>
          <p:cNvSpPr txBox="1"/>
          <p:nvPr/>
        </p:nvSpPr>
        <p:spPr>
          <a:xfrm>
            <a:off x="1383323" y="422031"/>
            <a:ext cx="7760677" cy="595932"/>
          </a:xfrm>
          <a:prstGeom prst="rect">
            <a:avLst/>
          </a:prstGeom>
          <a:noFill/>
        </p:spPr>
        <p:txBody>
          <a:bodyPr wrap="square">
            <a:spAutoFit/>
          </a:bodyPr>
          <a:lstStyle/>
          <a:p>
            <a:pPr marL="0" marR="0">
              <a:lnSpc>
                <a:spcPct val="107000"/>
              </a:lnSpc>
              <a:spcAft>
                <a:spcPts val="800"/>
              </a:spcAft>
              <a:buNone/>
            </a:pPr>
            <a:r>
              <a:rPr lang="en-CA" sz="3200" b="1" dirty="0">
                <a:effectLst/>
                <a:latin typeface="Calibri" panose="020F0502020204030204" pitchFamily="34" charset="0"/>
                <a:ea typeface="Calibri" panose="020F0502020204030204" pitchFamily="34" charset="0"/>
              </a:rPr>
              <a:t>    Gradual Hymn CP#712: </a:t>
            </a:r>
            <a:r>
              <a:rPr lang="en-CA" sz="3200" b="1" i="1" dirty="0">
                <a:effectLst/>
                <a:latin typeface="Calibri" panose="020F0502020204030204" pitchFamily="34" charset="0"/>
                <a:ea typeface="Calibri" panose="020F0502020204030204" pitchFamily="34" charset="0"/>
              </a:rPr>
              <a:t>Alleluia </a:t>
            </a:r>
            <a:r>
              <a:rPr lang="en-CA" sz="3200" b="1" dirty="0">
                <a:effectLst/>
                <a:latin typeface="Calibri" panose="020F0502020204030204" pitchFamily="34" charset="0"/>
                <a:ea typeface="Calibri" panose="020F0502020204030204" pitchFamily="34" charset="0"/>
              </a:rPr>
              <a:t>(chorus x2)</a:t>
            </a:r>
            <a:endParaRPr lang="en-US" sz="3200" dirty="0">
              <a:effectLst/>
              <a:latin typeface="Calibri" panose="020F0502020204030204" pitchFamily="34" charset="0"/>
              <a:ea typeface="Calibri" panose="020F0502020204030204" pitchFamily="34" charset="0"/>
            </a:endParaRPr>
          </a:p>
        </p:txBody>
      </p:sp>
      <p:sp>
        <p:nvSpPr>
          <p:cNvPr id="4" name="TextBox 3">
            <a:extLst>
              <a:ext uri="{FF2B5EF4-FFF2-40B4-BE49-F238E27FC236}">
                <a16:creationId xmlns:a16="http://schemas.microsoft.com/office/drawing/2014/main" id="{E6BC8CD9-2199-3790-2E20-4526312402E4}"/>
              </a:ext>
            </a:extLst>
          </p:cNvPr>
          <p:cNvSpPr txBox="1"/>
          <p:nvPr/>
        </p:nvSpPr>
        <p:spPr>
          <a:xfrm>
            <a:off x="2369127" y="1433945"/>
            <a:ext cx="6780067" cy="1225464"/>
          </a:xfrm>
          <a:prstGeom prst="rect">
            <a:avLst/>
          </a:prstGeom>
          <a:noFill/>
        </p:spPr>
        <p:txBody>
          <a:bodyPr wrap="square">
            <a:spAutoFit/>
          </a:bodyPr>
          <a:lstStyle/>
          <a:p>
            <a:pPr>
              <a:lnSpc>
                <a:spcPct val="107000"/>
              </a:lnSpc>
              <a:spcAft>
                <a:spcPts val="800"/>
              </a:spcAft>
            </a:pPr>
            <a:r>
              <a:rPr lang="en-CA" sz="3200" b="1" dirty="0">
                <a:effectLst/>
                <a:latin typeface="Calibri" panose="020F0502020204030204" pitchFamily="34" charset="0"/>
                <a:ea typeface="Times New Roman" panose="02020603050405020304" pitchFamily="18" charset="0"/>
                <a:cs typeface="Calibri" panose="020F0502020204030204" pitchFamily="34" charset="0"/>
              </a:rPr>
              <a:t>Alleluia, alleluia, alleluia </a:t>
            </a:r>
          </a:p>
          <a:p>
            <a:pPr>
              <a:lnSpc>
                <a:spcPct val="107000"/>
              </a:lnSpc>
              <a:spcAft>
                <a:spcPts val="800"/>
              </a:spcAft>
            </a:pPr>
            <a:r>
              <a:rPr lang="en-CA" sz="3200" b="1" dirty="0">
                <a:latin typeface="Calibri" panose="020F0502020204030204" pitchFamily="34" charset="0"/>
                <a:ea typeface="Times New Roman" panose="02020603050405020304" pitchFamily="18" charset="0"/>
                <a:cs typeface="Calibri" panose="020F0502020204030204" pitchFamily="34" charset="0"/>
              </a:rPr>
              <a:t>Alleluia, alleluia, alleluia, alleluia </a:t>
            </a:r>
            <a:r>
              <a:rPr lang="en-CA" sz="3200" b="1" dirty="0">
                <a:effectLst/>
                <a:latin typeface="Calibri" panose="020F0502020204030204" pitchFamily="34" charset="0"/>
                <a:ea typeface="Times New Roman" panose="02020603050405020304" pitchFamily="18" charset="0"/>
                <a:cs typeface="Calibri" panose="020F0502020204030204" pitchFamily="34" charset="0"/>
              </a:rPr>
              <a:t> </a:t>
            </a:r>
            <a:endParaRPr lang="en-CA"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009C84B9-8541-3906-222F-3D9F9DB9EA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9128" y="2976400"/>
            <a:ext cx="5147972" cy="2447655"/>
          </a:xfrm>
          <a:prstGeom prst="rect">
            <a:avLst/>
          </a:prstGeom>
        </p:spPr>
      </p:pic>
    </p:spTree>
    <p:extLst>
      <p:ext uri="{BB962C8B-B14F-4D97-AF65-F5344CB8AC3E}">
        <p14:creationId xmlns:p14="http://schemas.microsoft.com/office/powerpoint/2010/main" val="35628475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2145141-F95C-91D9-E397-53BC095D3FE0}"/>
              </a:ext>
            </a:extLst>
          </p:cNvPr>
          <p:cNvSpPr txBox="1"/>
          <p:nvPr/>
        </p:nvSpPr>
        <p:spPr>
          <a:xfrm>
            <a:off x="0" y="191386"/>
            <a:ext cx="12192000" cy="6494085"/>
          </a:xfrm>
          <a:prstGeom prst="rect">
            <a:avLst/>
          </a:prstGeom>
          <a:noFill/>
        </p:spPr>
        <p:txBody>
          <a:bodyPr wrap="square">
            <a:spAutoFit/>
          </a:bodyPr>
          <a:lstStyle/>
          <a:p>
            <a:r>
              <a:rPr lang="en-CA" sz="3200" b="1" dirty="0"/>
              <a:t>Gospel Reading:  Matthew 3:1–12 – </a:t>
            </a:r>
            <a:r>
              <a:rPr lang="en-CA" sz="3200" dirty="0"/>
              <a:t>Marg Black </a:t>
            </a:r>
            <a:endParaRPr lang="en-US" sz="3200" dirty="0"/>
          </a:p>
          <a:p>
            <a:r>
              <a:rPr lang="en-CA" sz="3200" b="1" dirty="0"/>
              <a:t> </a:t>
            </a:r>
            <a:endParaRPr lang="en-US" sz="3200" dirty="0"/>
          </a:p>
          <a:p>
            <a:r>
              <a:rPr lang="en-CA" sz="3200" dirty="0"/>
              <a:t>Reader:   	The Lord be with you.</a:t>
            </a:r>
            <a:endParaRPr lang="en-US" sz="3200" dirty="0"/>
          </a:p>
          <a:p>
            <a:r>
              <a:rPr lang="en-CA" sz="3200" b="1" dirty="0"/>
              <a:t>All: 	       	And also with you.</a:t>
            </a:r>
            <a:endParaRPr lang="en-US" sz="3200" dirty="0"/>
          </a:p>
          <a:p>
            <a:r>
              <a:rPr lang="en-CA" sz="3200" dirty="0"/>
              <a:t>Reader:	The Holy Gospel of our Lord Jesus Christ according to the third chapter of Saint Matthew, beginning at the first verse.</a:t>
            </a:r>
            <a:endParaRPr lang="en-US" sz="3200" dirty="0"/>
          </a:p>
          <a:p>
            <a:r>
              <a:rPr lang="en-CA" sz="3200" b="1" dirty="0"/>
              <a:t>All: 	Glory to you, Lord Jesus Christ.</a:t>
            </a:r>
            <a:endParaRPr lang="en-US" sz="3200" dirty="0"/>
          </a:p>
          <a:p>
            <a:r>
              <a:rPr lang="en-CA" sz="3200" b="1" dirty="0"/>
              <a:t> </a:t>
            </a:r>
            <a:endParaRPr lang="en-US" sz="3200" dirty="0"/>
          </a:p>
          <a:p>
            <a:r>
              <a:rPr lang="en-US" sz="3200" b="1" dirty="0"/>
              <a:t>3 </a:t>
            </a:r>
            <a:r>
              <a:rPr lang="en-US" sz="3200" dirty="0"/>
              <a:t>In those days John the Baptist came, preaching in the wilderness of Judea </a:t>
            </a:r>
            <a:r>
              <a:rPr lang="en-US" sz="3200" b="1" baseline="30000" dirty="0"/>
              <a:t>2 </a:t>
            </a:r>
            <a:r>
              <a:rPr lang="en-US" sz="3200" dirty="0"/>
              <a:t>and saying, “Repent, for the kingdom of heaven has come near.” </a:t>
            </a:r>
            <a:r>
              <a:rPr lang="en-US" sz="3200" b="1" baseline="30000" dirty="0"/>
              <a:t>3 </a:t>
            </a:r>
            <a:r>
              <a:rPr lang="en-US" sz="3200" dirty="0"/>
              <a:t>This is he who was spoken of through the prophet </a:t>
            </a:r>
            <a:r>
              <a:rPr lang="en-US" sz="3200" dirty="0" err="1"/>
              <a:t>Isaiah:“A</a:t>
            </a:r>
            <a:r>
              <a:rPr lang="en-US" sz="3200" dirty="0"/>
              <a:t> voice of one calling in the wilderness</a:t>
            </a:r>
            <a:r>
              <a:rPr lang="en-US" dirty="0"/>
              <a:t>‘  </a:t>
            </a:r>
            <a:r>
              <a:rPr lang="en-US" sz="3200" dirty="0"/>
              <a:t>Prepare the way for the Lord,  make straight paths for him.’</a:t>
            </a:r>
            <a:endParaRPr lang="en-US" sz="3200" b="1"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912728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F2AFDB3-67F2-AE59-6C6F-44D357499D78}"/>
              </a:ext>
            </a:extLst>
          </p:cNvPr>
          <p:cNvSpPr txBox="1"/>
          <p:nvPr/>
        </p:nvSpPr>
        <p:spPr>
          <a:xfrm>
            <a:off x="375138" y="1008185"/>
            <a:ext cx="11533326" cy="5509200"/>
          </a:xfrm>
          <a:prstGeom prst="rect">
            <a:avLst/>
          </a:prstGeom>
          <a:noFill/>
        </p:spPr>
        <p:txBody>
          <a:bodyPr wrap="square">
            <a:spAutoFit/>
          </a:bodyPr>
          <a:lstStyle/>
          <a:p>
            <a:r>
              <a:rPr lang="en-US" sz="3200" b="1" baseline="30000" dirty="0"/>
              <a:t>4 </a:t>
            </a:r>
            <a:r>
              <a:rPr lang="en-US" sz="3200" dirty="0"/>
              <a:t>John’s clothes were made of camel’s hair, and he had a leather belt round his waist. His food was locusts and wild honey. </a:t>
            </a:r>
            <a:r>
              <a:rPr lang="en-US" sz="3200" b="1" baseline="30000" dirty="0"/>
              <a:t>5 </a:t>
            </a:r>
            <a:r>
              <a:rPr lang="en-US" sz="3200" dirty="0"/>
              <a:t>People went out to him from Jerusalem and all Judea and the whole region of the Jordan. </a:t>
            </a:r>
            <a:r>
              <a:rPr lang="en-US" sz="3200" b="1" baseline="30000" dirty="0"/>
              <a:t>6 </a:t>
            </a:r>
            <a:r>
              <a:rPr lang="en-US" sz="3200" dirty="0"/>
              <a:t>Confessing their sins, they were baptized by him in the River Jordan.</a:t>
            </a:r>
            <a:r>
              <a:rPr lang="en-US" sz="3200" b="1" baseline="30000" dirty="0"/>
              <a:t>7 </a:t>
            </a:r>
            <a:r>
              <a:rPr lang="en-US" sz="3200" dirty="0"/>
              <a:t>But when he saw many of the Pharisees and Sadducees coming to where he was baptizing, he said to them: “You brood of vipers! Who warned you to flee from the coming wrath? </a:t>
            </a:r>
            <a:r>
              <a:rPr lang="en-US" sz="3200" b="1" baseline="30000" dirty="0"/>
              <a:t>8 </a:t>
            </a:r>
            <a:r>
              <a:rPr lang="en-US" sz="3200" dirty="0"/>
              <a:t>Produce fruit in keeping with repentance. </a:t>
            </a:r>
            <a:r>
              <a:rPr lang="en-US" sz="3200" b="1" baseline="30000" dirty="0"/>
              <a:t>9 </a:t>
            </a:r>
            <a:r>
              <a:rPr lang="en-US" sz="3200" dirty="0"/>
              <a:t>And do not think you can say to yourselves, ‘We have Abraham as our father.’ I tell you that out of these stones God can raise up children for Abraham. </a:t>
            </a:r>
          </a:p>
        </p:txBody>
      </p:sp>
    </p:spTree>
    <p:extLst>
      <p:ext uri="{BB962C8B-B14F-4D97-AF65-F5344CB8AC3E}">
        <p14:creationId xmlns:p14="http://schemas.microsoft.com/office/powerpoint/2010/main" val="7547249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BAA6F6-2BCA-9554-4FBA-12D92B6A30C6}"/>
              </a:ext>
            </a:extLst>
          </p:cNvPr>
          <p:cNvSpPr txBox="1"/>
          <p:nvPr/>
        </p:nvSpPr>
        <p:spPr>
          <a:xfrm>
            <a:off x="328245" y="445477"/>
            <a:ext cx="11465169" cy="6005618"/>
          </a:xfrm>
          <a:prstGeom prst="rect">
            <a:avLst/>
          </a:prstGeom>
          <a:noFill/>
        </p:spPr>
        <p:txBody>
          <a:bodyPr wrap="square">
            <a:spAutoFit/>
          </a:bodyPr>
          <a:lstStyle/>
          <a:p>
            <a:pPr marL="0" marR="0">
              <a:lnSpc>
                <a:spcPct val="107000"/>
              </a:lnSpc>
              <a:spcAft>
                <a:spcPts val="800"/>
              </a:spcAft>
              <a:buNone/>
            </a:pPr>
            <a:r>
              <a:rPr lang="en-US" sz="3200" b="1" baseline="30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10 </a:t>
            </a:r>
            <a:r>
              <a:rPr lang="en-US"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axe has been laid to the root of the trees, and every tree that does not produce good fruit will be cut down and thrown into the fire.</a:t>
            </a:r>
            <a:r>
              <a:rPr lang="en-US" sz="3200" b="1" baseline="30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11 </a:t>
            </a:r>
            <a:r>
              <a:rPr lang="en-US"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 baptize you with water for repentance. But after me comes one who is more powerful than I, whose sandals I am not worthy to carry. He will baptize you with the Holy Spirit and fire. </a:t>
            </a:r>
            <a:r>
              <a:rPr lang="en-US" sz="3200" b="1" baseline="30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12 </a:t>
            </a:r>
            <a:r>
              <a:rPr lang="en-US"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His winnowing fork is in his hand, and he will clear his threshing-floor, gathering his wheat into the barn and burning up the chaff with unquenchable fire.”</a:t>
            </a:r>
            <a:endParaRPr lang="en-US" sz="3200" dirty="0">
              <a:effectLst/>
              <a:latin typeface="Calibri" panose="020F0502020204030204" pitchFamily="34" charset="0"/>
              <a:ea typeface="Calibri" panose="020F0502020204030204" pitchFamily="34" charset="0"/>
            </a:endParaRPr>
          </a:p>
          <a:p>
            <a:pPr marL="0" marR="0">
              <a:lnSpc>
                <a:spcPct val="90000"/>
              </a:lnSpc>
              <a:spcAft>
                <a:spcPts val="800"/>
              </a:spcAft>
              <a:buNone/>
            </a:pPr>
            <a:r>
              <a:rPr lang="en-CA" sz="3200" dirty="0">
                <a:effectLst/>
                <a:latin typeface="Calibri" panose="020F0502020204030204" pitchFamily="34" charset="0"/>
                <a:ea typeface="Calibri" panose="020F0502020204030204" pitchFamily="34" charset="0"/>
              </a:rPr>
              <a:t>Reader:	The Gospel of Christ.</a:t>
            </a:r>
            <a:endParaRPr lang="en-US" sz="3200" dirty="0">
              <a:effectLst/>
              <a:latin typeface="Calibri" panose="020F0502020204030204" pitchFamily="34" charset="0"/>
              <a:ea typeface="Calibri" panose="020F0502020204030204" pitchFamily="34" charset="0"/>
            </a:endParaRPr>
          </a:p>
          <a:p>
            <a:pPr marL="0" marR="0">
              <a:lnSpc>
                <a:spcPct val="90000"/>
              </a:lnSpc>
              <a:spcAft>
                <a:spcPts val="800"/>
              </a:spcAft>
              <a:buNone/>
            </a:pPr>
            <a:r>
              <a:rPr lang="en-CA" sz="3200" b="1" dirty="0">
                <a:effectLst/>
                <a:latin typeface="Calibri" panose="020F0502020204030204" pitchFamily="34" charset="0"/>
                <a:ea typeface="Calibri" panose="020F0502020204030204" pitchFamily="34" charset="0"/>
              </a:rPr>
              <a:t>All: 		Praise to you, Lord Jesus Christ.</a:t>
            </a:r>
            <a:endParaRPr lang="en-US" sz="3200" dirty="0">
              <a:effectLst/>
              <a:latin typeface="Calibri" panose="020F0502020204030204" pitchFamily="34" charset="0"/>
              <a:ea typeface="Calibri" panose="020F0502020204030204" pitchFamily="34" charset="0"/>
            </a:endParaRPr>
          </a:p>
          <a:p>
            <a:pPr marL="0" marR="0">
              <a:lnSpc>
                <a:spcPct val="107000"/>
              </a:lnSpc>
              <a:spcAft>
                <a:spcPts val="800"/>
              </a:spcAft>
              <a:buNone/>
            </a:pPr>
            <a:r>
              <a:rPr lang="en-CA" sz="3200" b="1" dirty="0">
                <a:effectLst/>
                <a:latin typeface="Calibri" panose="020F0502020204030204" pitchFamily="34" charset="0"/>
                <a:ea typeface="Calibri" panose="020F0502020204030204" pitchFamily="34" charset="0"/>
              </a:rPr>
              <a:t> </a:t>
            </a:r>
            <a:endParaRPr lang="en-US" sz="3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454669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3F217BE-DEEF-E9EC-056C-4BFB5767E5DE}"/>
              </a:ext>
            </a:extLst>
          </p:cNvPr>
          <p:cNvSpPr txBox="1"/>
          <p:nvPr/>
        </p:nvSpPr>
        <p:spPr>
          <a:xfrm>
            <a:off x="1383323" y="422031"/>
            <a:ext cx="7760677" cy="595932"/>
          </a:xfrm>
          <a:prstGeom prst="rect">
            <a:avLst/>
          </a:prstGeom>
          <a:noFill/>
        </p:spPr>
        <p:txBody>
          <a:bodyPr wrap="square">
            <a:spAutoFit/>
          </a:bodyPr>
          <a:lstStyle/>
          <a:p>
            <a:pPr marL="0" marR="0">
              <a:lnSpc>
                <a:spcPct val="107000"/>
              </a:lnSpc>
              <a:spcAft>
                <a:spcPts val="800"/>
              </a:spcAft>
              <a:buNone/>
            </a:pPr>
            <a:r>
              <a:rPr lang="en-CA" sz="3200" b="1" dirty="0">
                <a:effectLst/>
                <a:latin typeface="Calibri" panose="020F0502020204030204" pitchFamily="34" charset="0"/>
                <a:ea typeface="Calibri" panose="020F0502020204030204" pitchFamily="34" charset="0"/>
              </a:rPr>
              <a:t>Gradual Hymn CP#712: </a:t>
            </a:r>
            <a:r>
              <a:rPr lang="en-CA" sz="3200" b="1" i="1" dirty="0">
                <a:effectLst/>
                <a:latin typeface="Calibri" panose="020F0502020204030204" pitchFamily="34" charset="0"/>
                <a:ea typeface="Calibri" panose="020F0502020204030204" pitchFamily="34" charset="0"/>
              </a:rPr>
              <a:t>Alleluia </a:t>
            </a:r>
            <a:r>
              <a:rPr lang="en-CA" sz="3200" b="1" dirty="0">
                <a:effectLst/>
                <a:latin typeface="Calibri" panose="020F0502020204030204" pitchFamily="34" charset="0"/>
                <a:ea typeface="Calibri" panose="020F0502020204030204" pitchFamily="34" charset="0"/>
              </a:rPr>
              <a:t>(chorus x2)</a:t>
            </a:r>
            <a:endParaRPr lang="en-US" sz="3200" dirty="0">
              <a:effectLst/>
              <a:latin typeface="Calibri" panose="020F0502020204030204" pitchFamily="34" charset="0"/>
              <a:ea typeface="Calibri" panose="020F0502020204030204" pitchFamily="34" charset="0"/>
            </a:endParaRPr>
          </a:p>
        </p:txBody>
      </p:sp>
      <p:sp>
        <p:nvSpPr>
          <p:cNvPr id="4" name="TextBox 3">
            <a:extLst>
              <a:ext uri="{FF2B5EF4-FFF2-40B4-BE49-F238E27FC236}">
                <a16:creationId xmlns:a16="http://schemas.microsoft.com/office/drawing/2014/main" id="{D6485B48-32C7-236D-3D00-975A74919E9F}"/>
              </a:ext>
            </a:extLst>
          </p:cNvPr>
          <p:cNvSpPr txBox="1"/>
          <p:nvPr/>
        </p:nvSpPr>
        <p:spPr>
          <a:xfrm>
            <a:off x="2369127" y="1433945"/>
            <a:ext cx="6780067" cy="1225464"/>
          </a:xfrm>
          <a:prstGeom prst="rect">
            <a:avLst/>
          </a:prstGeom>
          <a:noFill/>
        </p:spPr>
        <p:txBody>
          <a:bodyPr wrap="square">
            <a:spAutoFit/>
          </a:bodyPr>
          <a:lstStyle/>
          <a:p>
            <a:pPr>
              <a:lnSpc>
                <a:spcPct val="107000"/>
              </a:lnSpc>
              <a:spcAft>
                <a:spcPts val="800"/>
              </a:spcAft>
            </a:pPr>
            <a:r>
              <a:rPr lang="en-CA" sz="3200" b="1" dirty="0">
                <a:effectLst/>
                <a:latin typeface="Calibri" panose="020F0502020204030204" pitchFamily="34" charset="0"/>
                <a:ea typeface="Times New Roman" panose="02020603050405020304" pitchFamily="18" charset="0"/>
                <a:cs typeface="Calibri" panose="020F0502020204030204" pitchFamily="34" charset="0"/>
              </a:rPr>
              <a:t>Alleluia, alleluia, alleluia </a:t>
            </a:r>
          </a:p>
          <a:p>
            <a:pPr>
              <a:lnSpc>
                <a:spcPct val="107000"/>
              </a:lnSpc>
              <a:spcAft>
                <a:spcPts val="800"/>
              </a:spcAft>
            </a:pPr>
            <a:r>
              <a:rPr lang="en-CA" sz="3200" b="1" dirty="0">
                <a:latin typeface="Calibri" panose="020F0502020204030204" pitchFamily="34" charset="0"/>
                <a:ea typeface="Times New Roman" panose="02020603050405020304" pitchFamily="18" charset="0"/>
                <a:cs typeface="Calibri" panose="020F0502020204030204" pitchFamily="34" charset="0"/>
              </a:rPr>
              <a:t>Alleluia, alleluia, alleluia, alleluia </a:t>
            </a:r>
            <a:r>
              <a:rPr lang="en-CA" sz="3200" b="1" dirty="0">
                <a:effectLst/>
                <a:latin typeface="Calibri" panose="020F0502020204030204" pitchFamily="34" charset="0"/>
                <a:ea typeface="Times New Roman" panose="02020603050405020304" pitchFamily="18" charset="0"/>
                <a:cs typeface="Calibri" panose="020F0502020204030204" pitchFamily="34" charset="0"/>
              </a:rPr>
              <a:t> </a:t>
            </a:r>
            <a:endParaRPr lang="en-CA"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30476543-90F5-EFC3-C299-7AA829DDCA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9128" y="2976400"/>
            <a:ext cx="5147972" cy="2447655"/>
          </a:xfrm>
          <a:prstGeom prst="rect">
            <a:avLst/>
          </a:prstGeom>
        </p:spPr>
      </p:pic>
    </p:spTree>
    <p:extLst>
      <p:ext uri="{BB962C8B-B14F-4D97-AF65-F5344CB8AC3E}">
        <p14:creationId xmlns:p14="http://schemas.microsoft.com/office/powerpoint/2010/main" val="3167379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CE0FD15-B7CE-F0FE-BFBF-5D8FA9FA8406}"/>
              </a:ext>
            </a:extLst>
          </p:cNvPr>
          <p:cNvSpPr txBox="1"/>
          <p:nvPr/>
        </p:nvSpPr>
        <p:spPr>
          <a:xfrm>
            <a:off x="797170" y="234462"/>
            <a:ext cx="12354950" cy="584775"/>
          </a:xfrm>
          <a:prstGeom prst="rect">
            <a:avLst/>
          </a:prstGeom>
          <a:noFill/>
        </p:spPr>
        <p:txBody>
          <a:bodyPr wrap="square">
            <a:spAutoFit/>
          </a:bodyPr>
          <a:lstStyle/>
          <a:p>
            <a:r>
              <a:rPr lang="en-CA" sz="3200" b="1" dirty="0"/>
              <a:t>Sermon: </a:t>
            </a:r>
            <a:r>
              <a:rPr lang="en-CA" sz="3200" i="1" dirty="0"/>
              <a:t>“Are You Prepared?”</a:t>
            </a:r>
            <a:r>
              <a:rPr lang="en-CA" sz="3200" b="1" i="1" dirty="0"/>
              <a:t>    </a:t>
            </a:r>
            <a:r>
              <a:rPr lang="en-CA" sz="3200" b="1" dirty="0"/>
              <a:t>– </a:t>
            </a:r>
            <a:r>
              <a:rPr lang="en-CA" sz="3200" dirty="0"/>
              <a:t>Rev. Kathy Brownlee</a:t>
            </a:r>
            <a:endParaRPr lang="en-US" sz="3200" dirty="0"/>
          </a:p>
        </p:txBody>
      </p:sp>
      <p:pic>
        <p:nvPicPr>
          <p:cNvPr id="4" name="Picture 3">
            <a:extLst>
              <a:ext uri="{FF2B5EF4-FFF2-40B4-BE49-F238E27FC236}">
                <a16:creationId xmlns:a16="http://schemas.microsoft.com/office/drawing/2014/main" id="{71C759E4-F3ED-9828-A08B-C484762D79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09087" y="1735104"/>
            <a:ext cx="7395429" cy="4141440"/>
          </a:xfrm>
          <a:prstGeom prst="rect">
            <a:avLst/>
          </a:prstGeom>
        </p:spPr>
      </p:pic>
    </p:spTree>
    <p:extLst>
      <p:ext uri="{BB962C8B-B14F-4D97-AF65-F5344CB8AC3E}">
        <p14:creationId xmlns:p14="http://schemas.microsoft.com/office/powerpoint/2010/main" val="38644056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alpha val="85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6C7C98C-C497-884E-8A63-701680AEBA9C}"/>
              </a:ext>
            </a:extLst>
          </p:cNvPr>
          <p:cNvSpPr txBox="1"/>
          <p:nvPr/>
        </p:nvSpPr>
        <p:spPr>
          <a:xfrm>
            <a:off x="187568" y="375138"/>
            <a:ext cx="11813931" cy="1077218"/>
          </a:xfrm>
          <a:prstGeom prst="rect">
            <a:avLst/>
          </a:prstGeom>
          <a:noFill/>
        </p:spPr>
        <p:txBody>
          <a:bodyPr wrap="square">
            <a:spAutoFit/>
          </a:bodyPr>
          <a:lstStyle/>
          <a:p>
            <a:r>
              <a:rPr lang="en-CA" sz="3200" b="1" dirty="0"/>
              <a:t>Choir Anthem  </a:t>
            </a:r>
            <a:r>
              <a:rPr lang="en-CA" sz="3200" i="1" dirty="0"/>
              <a:t>" Hope Of Abraham and Sarah"</a:t>
            </a:r>
            <a:r>
              <a:rPr lang="en-CA" sz="3200" b="1" dirty="0"/>
              <a:t>           </a:t>
            </a:r>
            <a:r>
              <a:rPr lang="en-CA" sz="3200" dirty="0"/>
              <a:t>Natalie Sleeth</a:t>
            </a:r>
            <a:r>
              <a:rPr lang="en-CA" sz="3200" b="1" dirty="0"/>
              <a:t> </a:t>
            </a:r>
            <a:endParaRPr lang="en-US" sz="3200" dirty="0"/>
          </a:p>
          <a:p>
            <a:r>
              <a:rPr lang="en-CA" sz="3200" dirty="0"/>
              <a:t> </a:t>
            </a:r>
            <a:endParaRPr lang="en-US" sz="3200" dirty="0"/>
          </a:p>
        </p:txBody>
      </p:sp>
      <p:pic>
        <p:nvPicPr>
          <p:cNvPr id="3" name="Picture 2">
            <a:extLst>
              <a:ext uri="{FF2B5EF4-FFF2-40B4-BE49-F238E27FC236}">
                <a16:creationId xmlns:a16="http://schemas.microsoft.com/office/drawing/2014/main" id="{52AD1F85-A80B-1745-5BED-298F78BE82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65047" y="1753552"/>
            <a:ext cx="4688043" cy="3845390"/>
          </a:xfrm>
          <a:prstGeom prst="rect">
            <a:avLst/>
          </a:prstGeom>
        </p:spPr>
      </p:pic>
    </p:spTree>
    <p:extLst>
      <p:ext uri="{BB962C8B-B14F-4D97-AF65-F5344CB8AC3E}">
        <p14:creationId xmlns:p14="http://schemas.microsoft.com/office/powerpoint/2010/main" val="28322702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92F4F5-EDB4-9DF0-20B6-3708FF1F4ED2}"/>
              </a:ext>
            </a:extLst>
          </p:cNvPr>
          <p:cNvSpPr txBox="1"/>
          <p:nvPr/>
        </p:nvSpPr>
        <p:spPr>
          <a:xfrm>
            <a:off x="274320" y="0"/>
            <a:ext cx="11635740" cy="7226978"/>
          </a:xfrm>
          <a:prstGeom prst="rect">
            <a:avLst/>
          </a:prstGeom>
          <a:noFill/>
        </p:spPr>
        <p:txBody>
          <a:bodyPr wrap="square">
            <a:spAutoFit/>
          </a:bodyPr>
          <a:lstStyle/>
          <a:p>
            <a:pPr marL="0" marR="0">
              <a:lnSpc>
                <a:spcPct val="107000"/>
              </a:lnSpc>
              <a:spcAft>
                <a:spcPts val="800"/>
              </a:spcAft>
              <a:buNone/>
            </a:pPr>
            <a:r>
              <a:rPr lang="en-CA" sz="1800" b="1" dirty="0">
                <a:effectLst/>
                <a:latin typeface="Calibri" panose="020F0502020204030204" pitchFamily="34" charset="0"/>
                <a:ea typeface="Times New Roman" panose="02020603050405020304" pitchFamily="18" charset="0"/>
              </a:rPr>
              <a:t> </a:t>
            </a:r>
            <a:r>
              <a:rPr lang="en-US" sz="3200" dirty="0">
                <a:latin typeface="Times New Roman" panose="02020603050405020304" pitchFamily="18" charset="0"/>
                <a:ea typeface="Calibri" panose="020F0502020204030204" pitchFamily="34" charset="0"/>
              </a:rPr>
              <a:t>                           </a:t>
            </a:r>
            <a:r>
              <a:rPr lang="en-CA" sz="3200" b="1" dirty="0">
                <a:effectLst/>
                <a:latin typeface="Calibri" panose="020F0502020204030204" pitchFamily="34" charset="0"/>
                <a:ea typeface="Times New Roman" panose="02020603050405020304" pitchFamily="18" charset="0"/>
                <a:cs typeface="Calibri" panose="020F0502020204030204" pitchFamily="34" charset="0"/>
              </a:rPr>
              <a:t>The Apostle’s Creed</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CA" sz="3200" dirty="0">
                <a:effectLst/>
                <a:latin typeface="Calibri" panose="020F0502020204030204" pitchFamily="34" charset="0"/>
                <a:ea typeface="Times New Roman" panose="02020603050405020304" pitchFamily="18" charset="0"/>
                <a:cs typeface="Calibri" panose="020F0502020204030204" pitchFamily="34" charset="0"/>
              </a:rPr>
              <a:t>Leader: 	Let us confess our faith as we say,</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CA" sz="3200" b="1" dirty="0">
                <a:effectLst/>
                <a:latin typeface="Calibri" panose="020F0502020204030204" pitchFamily="34" charset="0"/>
                <a:ea typeface="Times New Roman" panose="02020603050405020304" pitchFamily="18" charset="0"/>
                <a:cs typeface="Calibri" panose="020F0502020204030204" pitchFamily="34" charset="0"/>
              </a:rPr>
              <a:t>All 	I believe in God, the Father almighty, creator of heaven and earth. I believe in Jesus Christ, his only Son, our Lord. He was conceived 	by the power of the Holy Spirit and born of the Virgin Mary. He 	suffered under Pontius Pilate, was crucified, died, and was buried. He descended to the dead. On the third day he rose again. He 	ascended into heaven, and is seated at the right hand of the 	Father. He will come again to judge the living and the dead. I believe in the Holy Spirit, the holy catholic Church,  the communion of saints, the forgiveness of sins, the resurrection of the body,  and the life everlasting. Amen.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CA" sz="3200" b="1" dirty="0">
                <a:effectLst/>
                <a:latin typeface="Calibri" panose="020F0502020204030204" pitchFamily="34" charset="0"/>
                <a:ea typeface="Times New Roman" panose="02020603050405020304" pitchFamily="18" charset="0"/>
                <a:cs typeface="Calibri" panose="020F0502020204030204" pitchFamily="34"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478544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823D81-0BD5-D56B-0B6B-AABDBB3C3704}"/>
              </a:ext>
            </a:extLst>
          </p:cNvPr>
          <p:cNvSpPr txBox="1"/>
          <p:nvPr/>
        </p:nvSpPr>
        <p:spPr>
          <a:xfrm>
            <a:off x="187569" y="0"/>
            <a:ext cx="11676771" cy="7490127"/>
          </a:xfrm>
          <a:prstGeom prst="rect">
            <a:avLst/>
          </a:prstGeom>
          <a:noFill/>
        </p:spPr>
        <p:txBody>
          <a:bodyPr wrap="square">
            <a:spAutoFit/>
          </a:bodyPr>
          <a:lstStyle/>
          <a:p>
            <a:r>
              <a:rPr lang="en-CA" sz="3200" b="1" dirty="0">
                <a:effectLst/>
                <a:latin typeface="Calibri" panose="020F0502020204030204" pitchFamily="34" charset="0"/>
                <a:ea typeface="Times New Roman" panose="02020603050405020304" pitchFamily="18" charset="0"/>
                <a:cs typeface="Calibri" panose="020F0502020204030204" pitchFamily="34" charset="0"/>
              </a:rPr>
              <a:t>		</a:t>
            </a:r>
            <a:r>
              <a:rPr lang="en-CA" sz="3200" b="1" dirty="0"/>
              <a:t>Prayers of Intercession </a:t>
            </a:r>
            <a:endParaRPr lang="en-US" sz="3200" dirty="0"/>
          </a:p>
          <a:p>
            <a:r>
              <a:rPr lang="en-CA" sz="3200" b="1" dirty="0"/>
              <a:t>  </a:t>
            </a:r>
            <a:endParaRPr lang="en-US" sz="3200" dirty="0"/>
          </a:p>
          <a:p>
            <a:r>
              <a:rPr lang="en-CA" sz="3200" dirty="0"/>
              <a:t>Presider:	Loving God, in Jesus Christ you teach us to </a:t>
            </a:r>
            <a:r>
              <a:rPr lang="en-CA" sz="3200" dirty="0" err="1"/>
              <a:t>prayand</a:t>
            </a:r>
            <a:r>
              <a:rPr lang="en-CA" sz="3200" dirty="0"/>
              <a:t> to present our petitions to you in his name.</a:t>
            </a:r>
            <a:endParaRPr lang="en-US" sz="3200" dirty="0"/>
          </a:p>
          <a:p>
            <a:r>
              <a:rPr lang="en-CA" sz="3200" dirty="0"/>
              <a:t>Guide us by your Holy Spirit, that our prayers for others may serve your will and show your steadfast love for all.</a:t>
            </a:r>
            <a:r>
              <a:rPr lang="en-US" sz="3200" dirty="0"/>
              <a:t> </a:t>
            </a:r>
            <a:r>
              <a:rPr lang="en-CA" sz="3200" dirty="0"/>
              <a:t>Gracious God, you have called together a people</a:t>
            </a:r>
            <a:r>
              <a:rPr lang="en-US" sz="3200" dirty="0"/>
              <a:t> </a:t>
            </a:r>
            <a:r>
              <a:rPr lang="en-CA" sz="3200" dirty="0"/>
              <a:t>to be the church of Jesus Christ. We pray for our leaders, including Bishops Andrew, Kevin and Riscylla, Alex our Interim Moderator, John our priest and pastor, and all other ministers. May your people be one in faith and discipleship, breaking bread together, and telling good news</a:t>
            </a:r>
            <a:r>
              <a:rPr lang="en-US" sz="3200" dirty="0"/>
              <a:t> </a:t>
            </a:r>
            <a:r>
              <a:rPr lang="en-CA" sz="3200" dirty="0"/>
              <a:t>so that the world may believe you are love, turn to your ways,</a:t>
            </a:r>
            <a:r>
              <a:rPr lang="en-US" sz="3200" dirty="0"/>
              <a:t> </a:t>
            </a:r>
            <a:r>
              <a:rPr lang="en-CA" sz="3200" dirty="0"/>
              <a:t>and live in the light of your truth. Lord in your mercy,</a:t>
            </a:r>
            <a:endParaRPr lang="en-US" sz="3200" dirty="0"/>
          </a:p>
          <a:p>
            <a:r>
              <a:rPr lang="en-CA" sz="3200" b="1" dirty="0"/>
              <a:t>People:		Hear our prayer.</a:t>
            </a:r>
            <a:r>
              <a:rPr lang="en-CA" sz="3200" dirty="0"/>
              <a:t> </a:t>
            </a:r>
            <a:endParaRPr lang="en-US" sz="3200" dirty="0"/>
          </a:p>
          <a:p>
            <a:pPr marL="0" marR="0">
              <a:lnSpc>
                <a:spcPct val="107000"/>
              </a:lnSpc>
              <a:spcAft>
                <a:spcPts val="800"/>
              </a:spcAft>
              <a:buNone/>
            </a:pPr>
            <a:r>
              <a:rPr lang="en-CA" sz="3200" b="1" dirty="0">
                <a:effectLst/>
                <a:latin typeface="Calibri" panose="020F0502020204030204" pitchFamily="34" charset="0"/>
                <a:ea typeface="Times New Roman" panose="02020603050405020304" pitchFamily="18" charset="0"/>
                <a:cs typeface="Calibri" panose="020F0502020204030204" pitchFamily="34"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41826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F723983-BFF6-36C2-2DD8-FA2EEECEF7AC}"/>
              </a:ext>
            </a:extLst>
          </p:cNvPr>
          <p:cNvSpPr txBox="1"/>
          <p:nvPr/>
        </p:nvSpPr>
        <p:spPr>
          <a:xfrm>
            <a:off x="342900" y="365760"/>
            <a:ext cx="11681460" cy="595932"/>
          </a:xfrm>
          <a:prstGeom prst="rect">
            <a:avLst/>
          </a:prstGeom>
          <a:noFill/>
        </p:spPr>
        <p:txBody>
          <a:bodyPr wrap="square">
            <a:spAutoFit/>
          </a:bodyPr>
          <a:lstStyle/>
          <a:p>
            <a:pPr marL="914400" marR="0" indent="-914400">
              <a:lnSpc>
                <a:spcPct val="107000"/>
              </a:lnSpc>
              <a:spcAft>
                <a:spcPts val="800"/>
              </a:spcAft>
              <a:buNone/>
            </a:pPr>
            <a:endParaRPr lang="en-US" sz="3200" b="1"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4" name="TextBox 3">
            <a:extLst>
              <a:ext uri="{FF2B5EF4-FFF2-40B4-BE49-F238E27FC236}">
                <a16:creationId xmlns:a16="http://schemas.microsoft.com/office/drawing/2014/main" id="{5B190125-FCFB-6B6F-F3B3-740DB75C642D}"/>
              </a:ext>
            </a:extLst>
          </p:cNvPr>
          <p:cNvSpPr txBox="1"/>
          <p:nvPr/>
        </p:nvSpPr>
        <p:spPr>
          <a:xfrm>
            <a:off x="750277" y="1"/>
            <a:ext cx="11098823" cy="6802631"/>
          </a:xfrm>
          <a:prstGeom prst="rect">
            <a:avLst/>
          </a:prstGeom>
          <a:noFill/>
        </p:spPr>
        <p:txBody>
          <a:bodyPr wrap="square">
            <a:spAutoFit/>
          </a:bodyPr>
          <a:lstStyle/>
          <a:p>
            <a:pPr marL="0" marR="0">
              <a:lnSpc>
                <a:spcPct val="107000"/>
              </a:lnSpc>
              <a:spcAft>
                <a:spcPts val="800"/>
              </a:spcAft>
              <a:buNone/>
            </a:pPr>
            <a:r>
              <a:rPr lang="en-CA" sz="3200" dirty="0">
                <a:solidFill>
                  <a:srgbClr val="000000"/>
                </a:solidFill>
                <a:effectLst/>
                <a:latin typeface="Calibri" panose="020F0502020204030204" pitchFamily="34" charset="0"/>
                <a:ea typeface="Calibri" panose="020F0502020204030204" pitchFamily="34" charset="0"/>
              </a:rPr>
              <a:t>Presider:	Creator God, you made all things and called them good. May your planet earth be held in reverence by all people. May its resources be used wisely </a:t>
            </a:r>
            <a:r>
              <a:rPr lang="en-US" sz="3200" dirty="0">
                <a:latin typeface="Calibri" panose="020F0502020204030204" pitchFamily="34" charset="0"/>
                <a:ea typeface="Calibri" panose="020F0502020204030204" pitchFamily="34" charset="0"/>
              </a:rPr>
              <a:t> </a:t>
            </a:r>
            <a:r>
              <a:rPr lang="en-CA" sz="3200" dirty="0">
                <a:solidFill>
                  <a:srgbClr val="000000"/>
                </a:solidFill>
                <a:effectLst/>
                <a:latin typeface="Calibri" panose="020F0502020204030204" pitchFamily="34" charset="0"/>
                <a:ea typeface="Calibri" panose="020F0502020204030204" pitchFamily="34" charset="0"/>
              </a:rPr>
              <a:t>and its fragile balance between life and death respected.</a:t>
            </a:r>
            <a:r>
              <a:rPr lang="en-US" sz="3200" dirty="0">
                <a:latin typeface="Calibri" panose="020F0502020204030204" pitchFamily="34" charset="0"/>
                <a:ea typeface="Calibri" panose="020F0502020204030204" pitchFamily="34" charset="0"/>
              </a:rPr>
              <a:t> </a:t>
            </a:r>
            <a:r>
              <a:rPr lang="en-CA" sz="3200" dirty="0">
                <a:solidFill>
                  <a:srgbClr val="000000"/>
                </a:solidFill>
                <a:effectLst/>
                <a:latin typeface="Calibri" panose="020F0502020204030204" pitchFamily="34" charset="0"/>
                <a:ea typeface="Calibri" panose="020F0502020204030204" pitchFamily="34" charset="0"/>
              </a:rPr>
              <a:t>Lord in your mercy,</a:t>
            </a:r>
            <a:endParaRPr lang="en-US" sz="3200" dirty="0">
              <a:effectLst/>
              <a:latin typeface="Calibri" panose="020F0502020204030204" pitchFamily="34" charset="0"/>
              <a:ea typeface="Calibri" panose="020F0502020204030204" pitchFamily="34" charset="0"/>
            </a:endParaRPr>
          </a:p>
          <a:p>
            <a:pPr marL="0" marR="0">
              <a:lnSpc>
                <a:spcPct val="107000"/>
              </a:lnSpc>
              <a:spcAft>
                <a:spcPts val="800"/>
              </a:spcAft>
              <a:buNone/>
            </a:pPr>
            <a:r>
              <a:rPr lang="en-CA" sz="3200" b="1" dirty="0">
                <a:solidFill>
                  <a:srgbClr val="000000"/>
                </a:solidFill>
                <a:effectLst/>
                <a:latin typeface="Calibri" panose="020F0502020204030204" pitchFamily="34" charset="0"/>
                <a:ea typeface="Calibri" panose="020F0502020204030204" pitchFamily="34" charset="0"/>
              </a:rPr>
              <a:t>People:		Hear our prayer.</a:t>
            </a:r>
            <a:endParaRPr lang="en-US" sz="3200" dirty="0">
              <a:effectLst/>
              <a:latin typeface="Calibri" panose="020F0502020204030204" pitchFamily="34" charset="0"/>
              <a:ea typeface="Calibri" panose="020F0502020204030204" pitchFamily="34" charset="0"/>
            </a:endParaRPr>
          </a:p>
          <a:p>
            <a:pPr marL="0" marR="0">
              <a:lnSpc>
                <a:spcPct val="107000"/>
              </a:lnSpc>
              <a:spcAft>
                <a:spcPts val="800"/>
              </a:spcAft>
              <a:buNone/>
            </a:pPr>
            <a:r>
              <a:rPr lang="en-CA" sz="3200" dirty="0">
                <a:solidFill>
                  <a:srgbClr val="000000"/>
                </a:solidFill>
                <a:effectLst/>
                <a:latin typeface="Calibri" panose="020F0502020204030204" pitchFamily="34" charset="0"/>
                <a:ea typeface="Calibri" panose="020F0502020204030204" pitchFamily="34" charset="0"/>
              </a:rPr>
              <a:t>Presider:		Eternal Ruler,</a:t>
            </a:r>
            <a:r>
              <a:rPr lang="en-US" sz="3200" dirty="0">
                <a:latin typeface="Calibri" panose="020F0502020204030204" pitchFamily="34" charset="0"/>
                <a:ea typeface="Calibri" panose="020F0502020204030204" pitchFamily="34" charset="0"/>
              </a:rPr>
              <a:t> </a:t>
            </a:r>
          </a:p>
          <a:p>
            <a:pPr marL="0" marR="0">
              <a:lnSpc>
                <a:spcPct val="107000"/>
              </a:lnSpc>
              <a:spcAft>
                <a:spcPts val="800"/>
              </a:spcAft>
              <a:buNone/>
            </a:pPr>
            <a:r>
              <a:rPr lang="en-CA" sz="3200" dirty="0">
                <a:solidFill>
                  <a:srgbClr val="000000"/>
                </a:solidFill>
                <a:effectLst/>
                <a:latin typeface="Calibri" panose="020F0502020204030204" pitchFamily="34" charset="0"/>
                <a:ea typeface="Calibri" panose="020F0502020204030204" pitchFamily="34" charset="0"/>
              </a:rPr>
              <a:t>in your mighty realm the nations rise and fall. Hear our prayers for those who govern, especially in conflict-ridden areas like Russia, Ukraine, and the Middle East. May the world’s leaders learn wisdom and truth, establish justice and mercy, and seek the ways of peace. Lord in your mercy,</a:t>
            </a:r>
            <a:endParaRPr lang="en-US" sz="3200" dirty="0">
              <a:effectLst/>
              <a:latin typeface="Calibri" panose="020F0502020204030204" pitchFamily="34" charset="0"/>
              <a:ea typeface="Calibri" panose="020F0502020204030204" pitchFamily="34" charset="0"/>
            </a:endParaRPr>
          </a:p>
          <a:p>
            <a:pPr marL="0" marR="0">
              <a:lnSpc>
                <a:spcPct val="107000"/>
              </a:lnSpc>
              <a:spcAft>
                <a:spcPts val="800"/>
              </a:spcAft>
              <a:buNone/>
            </a:pPr>
            <a:r>
              <a:rPr lang="en-CA" sz="3200" b="1" dirty="0">
                <a:solidFill>
                  <a:srgbClr val="000000"/>
                </a:solidFill>
                <a:effectLst/>
                <a:latin typeface="Calibri" panose="020F0502020204030204" pitchFamily="34" charset="0"/>
                <a:ea typeface="Calibri" panose="020F0502020204030204" pitchFamily="34" charset="0"/>
              </a:rPr>
              <a:t>People:		Hear our prayer.</a:t>
            </a:r>
            <a:endParaRPr lang="en-US" sz="3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84117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alpha val="43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9BD837-BB63-3997-F2B7-4BA31AD8B885}"/>
              </a:ext>
            </a:extLst>
          </p:cNvPr>
          <p:cNvSpPr txBox="1"/>
          <p:nvPr/>
        </p:nvSpPr>
        <p:spPr>
          <a:xfrm>
            <a:off x="658368" y="1078992"/>
            <a:ext cx="10771632" cy="595932"/>
          </a:xfrm>
          <a:prstGeom prst="rect">
            <a:avLst/>
          </a:prstGeom>
          <a:noFill/>
        </p:spPr>
        <p:txBody>
          <a:bodyPr wrap="square">
            <a:spAutoFit/>
          </a:bodyPr>
          <a:lstStyle/>
          <a:p>
            <a:pPr algn="ctr">
              <a:lnSpc>
                <a:spcPct val="107000"/>
              </a:lnSpc>
              <a:spcAft>
                <a:spcPts val="800"/>
              </a:spcAft>
            </a:pPr>
            <a:r>
              <a:rPr lang="en-US" sz="3200" b="1" u="sng"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Zoom Link</a:t>
            </a:r>
            <a:endParaRPr lang="en-CA"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36D5BC36-F251-A2FB-9048-53253C043A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flipH="1" flipV="1">
            <a:off x="4343401" y="3811509"/>
            <a:ext cx="2680498" cy="2609541"/>
          </a:xfrm>
          <a:prstGeom prst="rect">
            <a:avLst/>
          </a:prstGeom>
        </p:spPr>
      </p:pic>
      <p:sp>
        <p:nvSpPr>
          <p:cNvPr id="5" name="TextBox 4">
            <a:extLst>
              <a:ext uri="{FF2B5EF4-FFF2-40B4-BE49-F238E27FC236}">
                <a16:creationId xmlns:a16="http://schemas.microsoft.com/office/drawing/2014/main" id="{19957E27-8C33-DE7C-F28F-D714CD8A8ABA}"/>
              </a:ext>
            </a:extLst>
          </p:cNvPr>
          <p:cNvSpPr txBox="1"/>
          <p:nvPr/>
        </p:nvSpPr>
        <p:spPr>
          <a:xfrm>
            <a:off x="761999" y="1674924"/>
            <a:ext cx="10837333" cy="2062103"/>
          </a:xfrm>
          <a:prstGeom prst="rect">
            <a:avLst/>
          </a:prstGeom>
          <a:noFill/>
        </p:spPr>
        <p:txBody>
          <a:bodyPr wrap="square">
            <a:spAutoFit/>
          </a:bodyPr>
          <a:lstStyle/>
          <a:p>
            <a:pPr algn="ctr"/>
            <a:r>
              <a:rPr lang="en-CA" sz="3200" u="sng" dirty="0">
                <a:hlinkClick r:id="rId3"/>
              </a:rPr>
              <a:t>https://us02web.zoom.us/j/2897790104?omn=83067962618</a:t>
            </a:r>
            <a:endParaRPr lang="en-US" sz="3200" dirty="0"/>
          </a:p>
          <a:p>
            <a:pPr algn="ctr"/>
            <a:r>
              <a:rPr lang="en-CA" sz="3200" dirty="0"/>
              <a:t> </a:t>
            </a:r>
            <a:endParaRPr lang="en-US" sz="3200" dirty="0"/>
          </a:p>
          <a:p>
            <a:pPr algn="ctr"/>
            <a:r>
              <a:rPr lang="en-CA" sz="3200" dirty="0"/>
              <a:t>Meeting ID: 289 779 0104                         No Passcode Needed</a:t>
            </a:r>
            <a:endParaRPr lang="en-US" sz="3200" dirty="0"/>
          </a:p>
          <a:p>
            <a:pPr algn="ctr"/>
            <a:r>
              <a:rPr lang="en-CA" sz="3200" b="1" dirty="0"/>
              <a:t> </a:t>
            </a:r>
            <a:endParaRPr lang="en-US" sz="3200" dirty="0"/>
          </a:p>
        </p:txBody>
      </p:sp>
    </p:spTree>
    <p:extLst>
      <p:ext uri="{BB962C8B-B14F-4D97-AF65-F5344CB8AC3E}">
        <p14:creationId xmlns:p14="http://schemas.microsoft.com/office/powerpoint/2010/main" val="10466195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E6D9BE-FF3A-3C80-FEFF-392291BC0FCA}"/>
              </a:ext>
            </a:extLst>
          </p:cNvPr>
          <p:cNvSpPr txBox="1"/>
          <p:nvPr/>
        </p:nvSpPr>
        <p:spPr>
          <a:xfrm>
            <a:off x="257908" y="164123"/>
            <a:ext cx="11675012" cy="6986528"/>
          </a:xfrm>
          <a:prstGeom prst="rect">
            <a:avLst/>
          </a:prstGeom>
          <a:noFill/>
        </p:spPr>
        <p:txBody>
          <a:bodyPr wrap="square">
            <a:spAutoFit/>
          </a:bodyPr>
          <a:lstStyle/>
          <a:p>
            <a:r>
              <a:rPr lang="en-CA" sz="3200" dirty="0"/>
              <a:t>Presider:	Healer of our every ill, we lift up all in our communities of faith and among our friends and families, who are suffering from illness, grief, depression, loneliness or anxiety, including Diane, Edna, Judy, Margaret, Jessima, Stanley, and all others whom we now name . . .  We ask you to minister your healing grace, peace, comfort and provision to them by the power of the Holy Spirit.</a:t>
            </a:r>
          </a:p>
          <a:p>
            <a:endParaRPr lang="en-US" sz="3200" dirty="0"/>
          </a:p>
          <a:p>
            <a:r>
              <a:rPr lang="en-CA" sz="3200" dirty="0"/>
              <a:t>Lord in your mercy,</a:t>
            </a:r>
            <a:endParaRPr lang="en-US" sz="3200" dirty="0"/>
          </a:p>
          <a:p>
            <a:r>
              <a:rPr lang="en-CA" sz="3200" b="1" dirty="0"/>
              <a:t>People:		Hear our prayer.</a:t>
            </a:r>
          </a:p>
          <a:p>
            <a:endParaRPr lang="en-US" sz="3200" dirty="0"/>
          </a:p>
          <a:p>
            <a:r>
              <a:rPr lang="en-CA" sz="3200" dirty="0"/>
              <a:t>Presider:		Eternal God, ruler of all things in heaven and earth,</a:t>
            </a:r>
            <a:endParaRPr lang="en-US" sz="3200" dirty="0"/>
          </a:p>
          <a:p>
            <a:r>
              <a:rPr lang="en-CA" sz="3200" dirty="0"/>
              <a:t>accept the prayers of your people, and strengthen us to do 	your will; through Jesus Christ, our Lord. Amen. </a:t>
            </a:r>
            <a:endParaRPr lang="en-US" sz="3200" dirty="0"/>
          </a:p>
          <a:p>
            <a:r>
              <a:rPr lang="en-CA" sz="3200" b="1" dirty="0"/>
              <a:t> </a:t>
            </a:r>
            <a:endParaRPr lang="en-US" sz="3200" dirty="0"/>
          </a:p>
        </p:txBody>
      </p:sp>
    </p:spTree>
    <p:extLst>
      <p:ext uri="{BB962C8B-B14F-4D97-AF65-F5344CB8AC3E}">
        <p14:creationId xmlns:p14="http://schemas.microsoft.com/office/powerpoint/2010/main" val="34024661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D8CD60-A33D-B027-AA63-76950C2C607C}"/>
              </a:ext>
            </a:extLst>
          </p:cNvPr>
          <p:cNvSpPr txBox="1"/>
          <p:nvPr/>
        </p:nvSpPr>
        <p:spPr>
          <a:xfrm>
            <a:off x="434340" y="274321"/>
            <a:ext cx="11452860" cy="5016630"/>
          </a:xfrm>
          <a:prstGeom prst="rect">
            <a:avLst/>
          </a:prstGeom>
          <a:noFill/>
        </p:spPr>
        <p:txBody>
          <a:bodyPr wrap="square">
            <a:spAutoFit/>
          </a:bodyPr>
          <a:lstStyle/>
          <a:p>
            <a:pPr marL="0" marR="0">
              <a:lnSpc>
                <a:spcPct val="107000"/>
              </a:lnSpc>
              <a:spcAft>
                <a:spcPts val="800"/>
              </a:spcAft>
              <a:buNone/>
            </a:pPr>
            <a:r>
              <a:rPr lang="en-CA" sz="3200" b="1" dirty="0">
                <a:effectLst/>
                <a:latin typeface="Calibri" panose="020F0502020204030204" pitchFamily="34" charset="0"/>
                <a:ea typeface="Times New Roman" panose="02020603050405020304" pitchFamily="18" charset="0"/>
                <a:cs typeface="Calibri" panose="020F0502020204030204" pitchFamily="34" charset="0"/>
              </a:rPr>
              <a:t>The Lord’s Prayer</a:t>
            </a:r>
            <a:br>
              <a:rPr lang="en-CA" sz="3200" dirty="0">
                <a:effectLst/>
                <a:latin typeface="Calibri" panose="020F0502020204030204" pitchFamily="34" charset="0"/>
                <a:ea typeface="Times New Roman" panose="02020603050405020304" pitchFamily="18" charset="0"/>
                <a:cs typeface="Calibri" panose="020F0502020204030204" pitchFamily="34" charset="0"/>
              </a:rPr>
            </a:b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CA" sz="3200" dirty="0">
                <a:effectLst/>
                <a:latin typeface="Calibri" panose="020F0502020204030204" pitchFamily="34" charset="0"/>
                <a:ea typeface="Times New Roman" panose="02020603050405020304" pitchFamily="18" charset="0"/>
                <a:cs typeface="Calibri" panose="020F0502020204030204" pitchFamily="34" charset="0"/>
              </a:rPr>
              <a:t>Presider.   Our Father  </a:t>
            </a:r>
            <a:br>
              <a:rPr lang="en-CA" sz="3200" dirty="0">
                <a:effectLst/>
                <a:latin typeface="Calibri" panose="020F0502020204030204" pitchFamily="34" charset="0"/>
                <a:ea typeface="Calibri" panose="020F0502020204030204" pitchFamily="34" charset="0"/>
                <a:cs typeface="Times New Roman" panose="02020603050405020304" pitchFamily="18" charset="0"/>
              </a:rPr>
            </a:br>
            <a:r>
              <a:rPr lang="en-CA" sz="3200" b="1" dirty="0">
                <a:effectLst/>
                <a:latin typeface="Calibri" panose="020F0502020204030204" pitchFamily="34" charset="0"/>
                <a:ea typeface="Times New Roman" panose="02020603050405020304" pitchFamily="18" charset="0"/>
                <a:cs typeface="Calibri" panose="020F0502020204030204" pitchFamily="34" charset="0"/>
              </a:rPr>
              <a:t>All:  </a:t>
            </a:r>
            <a:r>
              <a:rPr lang="en-CA" sz="3200" b="1" dirty="0"/>
              <a:t>who art in heaven, hallowed be thy name, thy kingdom come, thy will be done, on earth as it is in heaven. Give us this day our daily bread. And forgive us our debts, as we forgive our debtors. And lead us not into temptation, but deliver us from evil. For thine is the kingdom, and the power, and the glory, for ever.  Amen.</a:t>
            </a:r>
            <a:endParaRPr lang="en-US" sz="3200" dirty="0"/>
          </a:p>
          <a:p>
            <a:pPr marL="0" marR="0">
              <a:lnSpc>
                <a:spcPct val="107000"/>
              </a:lnSpc>
              <a:spcAft>
                <a:spcPts val="800"/>
              </a:spcAft>
              <a:buNone/>
            </a:pP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668542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9CAAA1-A430-AD69-A76D-3CD2AA8A3B5E}"/>
              </a:ext>
            </a:extLst>
          </p:cNvPr>
          <p:cNvSpPr txBox="1"/>
          <p:nvPr/>
        </p:nvSpPr>
        <p:spPr>
          <a:xfrm>
            <a:off x="662940" y="342900"/>
            <a:ext cx="11224260" cy="1077218"/>
          </a:xfrm>
          <a:prstGeom prst="rect">
            <a:avLst/>
          </a:prstGeom>
          <a:noFill/>
        </p:spPr>
        <p:txBody>
          <a:bodyPr wrap="square">
            <a:spAutoFit/>
          </a:bodyPr>
          <a:lstStyle/>
          <a:p>
            <a:r>
              <a:rPr lang="en-CA" sz="3200" b="1" dirty="0"/>
              <a:t>Invitation to the Offering</a:t>
            </a:r>
            <a:endParaRPr lang="en-US" sz="3200" dirty="0"/>
          </a:p>
          <a:p>
            <a:r>
              <a:rPr lang="en-CA" sz="3200" b="1" dirty="0"/>
              <a:t> </a:t>
            </a:r>
            <a:endParaRPr lang="en-US" sz="3200" dirty="0"/>
          </a:p>
        </p:txBody>
      </p:sp>
      <p:sp>
        <p:nvSpPr>
          <p:cNvPr id="4" name="TextBox 3">
            <a:extLst>
              <a:ext uri="{FF2B5EF4-FFF2-40B4-BE49-F238E27FC236}">
                <a16:creationId xmlns:a16="http://schemas.microsoft.com/office/drawing/2014/main" id="{94D0EC55-0452-5EFF-1EDD-75C4FC4CCF94}"/>
              </a:ext>
            </a:extLst>
          </p:cNvPr>
          <p:cNvSpPr txBox="1"/>
          <p:nvPr/>
        </p:nvSpPr>
        <p:spPr>
          <a:xfrm>
            <a:off x="5767753" y="1758463"/>
            <a:ext cx="5720861" cy="3539430"/>
          </a:xfrm>
          <a:prstGeom prst="rect">
            <a:avLst/>
          </a:prstGeom>
          <a:noFill/>
        </p:spPr>
        <p:txBody>
          <a:bodyPr wrap="square">
            <a:spAutoFit/>
          </a:bodyPr>
          <a:lstStyle/>
          <a:p>
            <a:r>
              <a:rPr lang="en-CA" sz="3200" dirty="0"/>
              <a:t>Presider:   	When we gather as God’s Church, we also offer financial gifts in Jesus’ name. Now is our opportunity to do so, so that God will be praised and Jesus’ love will be spread in this generation and in those to come.  </a:t>
            </a:r>
            <a:endParaRPr lang="en-US" sz="3200" dirty="0"/>
          </a:p>
        </p:txBody>
      </p:sp>
      <p:pic>
        <p:nvPicPr>
          <p:cNvPr id="6" name="Picture 5">
            <a:extLst>
              <a:ext uri="{FF2B5EF4-FFF2-40B4-BE49-F238E27FC236}">
                <a16:creationId xmlns:a16="http://schemas.microsoft.com/office/drawing/2014/main" id="{99248DFE-AA67-133E-A1A5-A2F562597A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3386" y="2323001"/>
            <a:ext cx="3908142" cy="2600691"/>
          </a:xfrm>
          <a:prstGeom prst="rect">
            <a:avLst/>
          </a:prstGeom>
        </p:spPr>
      </p:pic>
    </p:spTree>
    <p:extLst>
      <p:ext uri="{BB962C8B-B14F-4D97-AF65-F5344CB8AC3E}">
        <p14:creationId xmlns:p14="http://schemas.microsoft.com/office/powerpoint/2010/main" val="1034933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C4D93C2-A1BF-0A4C-9209-9625212DC5A2}"/>
              </a:ext>
            </a:extLst>
          </p:cNvPr>
          <p:cNvSpPr txBox="1"/>
          <p:nvPr/>
        </p:nvSpPr>
        <p:spPr>
          <a:xfrm>
            <a:off x="845820" y="297181"/>
            <a:ext cx="10881360" cy="584775"/>
          </a:xfrm>
          <a:prstGeom prst="rect">
            <a:avLst/>
          </a:prstGeom>
          <a:noFill/>
        </p:spPr>
        <p:txBody>
          <a:bodyPr wrap="square">
            <a:spAutoFit/>
          </a:bodyPr>
          <a:lstStyle/>
          <a:p>
            <a:r>
              <a:rPr lang="en-CA" sz="3200" b="1" dirty="0"/>
              <a:t>Offertory Hymn #115:  </a:t>
            </a:r>
            <a:r>
              <a:rPr lang="en-CA" sz="3200" b="1" i="1" dirty="0"/>
              <a:t>Hail to the Lord’s Anointed</a:t>
            </a:r>
            <a:endParaRPr lang="en-US" sz="3200" dirty="0"/>
          </a:p>
        </p:txBody>
      </p:sp>
      <p:sp>
        <p:nvSpPr>
          <p:cNvPr id="5" name="TextBox 4">
            <a:extLst>
              <a:ext uri="{FF2B5EF4-FFF2-40B4-BE49-F238E27FC236}">
                <a16:creationId xmlns:a16="http://schemas.microsoft.com/office/drawing/2014/main" id="{313CFAEC-703F-20A9-1703-A4E33E14DF61}"/>
              </a:ext>
            </a:extLst>
          </p:cNvPr>
          <p:cNvSpPr txBox="1"/>
          <p:nvPr/>
        </p:nvSpPr>
        <p:spPr>
          <a:xfrm>
            <a:off x="515815" y="1172308"/>
            <a:ext cx="11546645" cy="5016758"/>
          </a:xfrm>
          <a:prstGeom prst="rect">
            <a:avLst/>
          </a:prstGeom>
          <a:noFill/>
        </p:spPr>
        <p:txBody>
          <a:bodyPr wrap="square">
            <a:spAutoFit/>
          </a:bodyPr>
          <a:lstStyle/>
          <a:p>
            <a:pPr marR="0"/>
            <a:r>
              <a:rPr lang="en-US" sz="3200" b="1" dirty="0"/>
              <a:t>1. Hail to the Lord's Anointed, great David's greater Son;</a:t>
            </a:r>
            <a:br>
              <a:rPr lang="en-US" sz="3200" b="1" dirty="0"/>
            </a:br>
            <a:r>
              <a:rPr lang="en-US" sz="3200" b="1" dirty="0"/>
              <a:t>hail, in the time appointed, his reign on earth begun!</a:t>
            </a:r>
            <a:br>
              <a:rPr lang="en-US" sz="3200" b="1" dirty="0"/>
            </a:br>
            <a:r>
              <a:rPr lang="en-US" sz="3200" b="1" dirty="0"/>
              <a:t>He comes to break oppression, to set the captive free,</a:t>
            </a:r>
            <a:br>
              <a:rPr lang="en-US" sz="3200" b="1" dirty="0"/>
            </a:br>
            <a:r>
              <a:rPr lang="en-US" sz="3200" b="1" dirty="0"/>
              <a:t>to take away transgression, and rule in equity.</a:t>
            </a:r>
            <a:br>
              <a:rPr lang="en-US" sz="3200" b="1" dirty="0"/>
            </a:br>
            <a:br>
              <a:rPr lang="en-US" sz="3200" b="1" dirty="0"/>
            </a:br>
            <a:r>
              <a:rPr lang="en-US" sz="3200" b="1" dirty="0"/>
              <a:t>2. He brings salvation speedy to those who suffer wrong;</a:t>
            </a:r>
            <a:br>
              <a:rPr lang="en-US" sz="3200" b="1" dirty="0"/>
            </a:br>
            <a:r>
              <a:rPr lang="en-US" sz="3200" b="1" dirty="0"/>
              <a:t>he saves the poor and needy, and helps the weak be strong;</a:t>
            </a:r>
            <a:br>
              <a:rPr lang="en-US" sz="3200" b="1" dirty="0"/>
            </a:br>
            <a:r>
              <a:rPr lang="en-US" sz="3200" b="1" dirty="0"/>
              <a:t>they sing who once were sighing, their darkness turned to light,</a:t>
            </a:r>
            <a:br>
              <a:rPr lang="en-US" sz="3200" b="1" dirty="0"/>
            </a:br>
            <a:r>
              <a:rPr lang="en-US" sz="3200" b="1" dirty="0"/>
              <a:t>for they, who once were dying, are precious in his sight.</a:t>
            </a:r>
            <a:br>
              <a:rPr lang="en-US" sz="3200" b="1" dirty="0"/>
            </a:br>
            <a:endParaRPr lang="en-US" sz="3200" b="1" dirty="0"/>
          </a:p>
        </p:txBody>
      </p:sp>
    </p:spTree>
    <p:extLst>
      <p:ext uri="{BB962C8B-B14F-4D97-AF65-F5344CB8AC3E}">
        <p14:creationId xmlns:p14="http://schemas.microsoft.com/office/powerpoint/2010/main" val="37580844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BCBCD2-A8AC-45FE-6AEB-3C3A276B1D29}"/>
              </a:ext>
            </a:extLst>
          </p:cNvPr>
          <p:cNvSpPr txBox="1"/>
          <p:nvPr/>
        </p:nvSpPr>
        <p:spPr>
          <a:xfrm>
            <a:off x="211015" y="0"/>
            <a:ext cx="11980985" cy="8243983"/>
          </a:xfrm>
          <a:prstGeom prst="rect">
            <a:avLst/>
          </a:prstGeom>
          <a:noFill/>
        </p:spPr>
        <p:txBody>
          <a:bodyPr wrap="square">
            <a:spAutoFit/>
          </a:bodyPr>
          <a:lstStyle/>
          <a:p>
            <a:r>
              <a:rPr lang="en-US" sz="3200" b="1" dirty="0"/>
              <a:t>3. He shall come down like showers upon the fruitful earth,</a:t>
            </a:r>
            <a:br>
              <a:rPr lang="en-US" sz="3200" b="1" dirty="0"/>
            </a:br>
            <a:r>
              <a:rPr lang="en-US" sz="3200" b="1" dirty="0"/>
              <a:t>and love, joy, hope, like flowers, spring in his path to birth.</a:t>
            </a:r>
            <a:br>
              <a:rPr lang="en-US" sz="3200" b="1" dirty="0"/>
            </a:br>
            <a:r>
              <a:rPr lang="en-US" sz="3200" b="1" dirty="0"/>
              <a:t>Before him on the mountains shall peace, the herald, go,</a:t>
            </a:r>
            <a:br>
              <a:rPr lang="en-US" sz="3200" b="1" dirty="0"/>
            </a:br>
            <a:r>
              <a:rPr lang="en-US" sz="3200" b="1" dirty="0"/>
              <a:t>and righteousness, in fountains, from hill to valley flow.</a:t>
            </a:r>
            <a:br>
              <a:rPr lang="en-US" sz="3200" b="1" dirty="0"/>
            </a:br>
            <a:br>
              <a:rPr lang="en-US" sz="3200" b="1" dirty="0"/>
            </a:br>
            <a:r>
              <a:rPr lang="en-US" sz="3200" b="1" dirty="0"/>
              <a:t>4. All powers shall bow before him, and gold and incense bring;</a:t>
            </a:r>
            <a:br>
              <a:rPr lang="en-US" sz="3200" b="1" dirty="0"/>
            </a:br>
            <a:r>
              <a:rPr lang="en-US" sz="3200" b="1" dirty="0"/>
              <a:t>all nations shall adore him, his praise all people sing,</a:t>
            </a:r>
            <a:br>
              <a:rPr lang="en-US" sz="3200" b="1" dirty="0"/>
            </a:br>
            <a:r>
              <a:rPr lang="en-US" sz="3200" b="1" dirty="0"/>
              <a:t>for he shall have dominion o'er river, sea and shore,</a:t>
            </a:r>
            <a:br>
              <a:rPr lang="en-US" sz="3200" b="1" dirty="0"/>
            </a:br>
            <a:r>
              <a:rPr lang="en-US" sz="3200" b="1" dirty="0"/>
              <a:t>far as the eagle's pinion or dove's light wing can soar.</a:t>
            </a:r>
            <a:br>
              <a:rPr lang="en-US" sz="3200" b="1" dirty="0"/>
            </a:br>
            <a:br>
              <a:rPr lang="en-US" sz="3200" b="1" dirty="0"/>
            </a:br>
            <a:r>
              <a:rPr lang="en-US" sz="3200" b="1" dirty="0"/>
              <a:t>5. O'er every foe victorious, Christ on his throne shall rest,</a:t>
            </a:r>
            <a:br>
              <a:rPr lang="en-US" sz="3200" b="1" dirty="0"/>
            </a:br>
            <a:r>
              <a:rPr lang="en-US" sz="3200" b="1" dirty="0"/>
              <a:t>from age to age more glorious, all blessing and all blest:</a:t>
            </a:r>
            <a:br>
              <a:rPr lang="en-US" sz="3200" b="1" dirty="0"/>
            </a:br>
            <a:r>
              <a:rPr lang="en-US" sz="3200" b="1" dirty="0"/>
              <a:t>the tide of time shall never his covenant remove;</a:t>
            </a:r>
            <a:br>
              <a:rPr lang="en-US" sz="3200" b="1" dirty="0"/>
            </a:br>
            <a:r>
              <a:rPr lang="en-US" sz="3200" b="1" dirty="0"/>
              <a:t>his name shall stand for ever: that name to us is Love.</a:t>
            </a:r>
          </a:p>
          <a:p>
            <a:r>
              <a:rPr lang="en-US" sz="3200" dirty="0"/>
              <a:t> </a:t>
            </a:r>
          </a:p>
          <a:p>
            <a:r>
              <a:rPr lang="en-US" dirty="0"/>
              <a:t> </a:t>
            </a:r>
          </a:p>
          <a:p>
            <a:r>
              <a:rPr lang="en-US" dirty="0"/>
              <a:t>I</a:t>
            </a:r>
            <a:endParaRPr lang="en-US" sz="32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853013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8EC238-8ABF-A07D-7BB1-ECDC18C60BFB}"/>
              </a:ext>
            </a:extLst>
          </p:cNvPr>
          <p:cNvSpPr txBox="1"/>
          <p:nvPr/>
        </p:nvSpPr>
        <p:spPr>
          <a:xfrm>
            <a:off x="257909" y="0"/>
            <a:ext cx="11676184" cy="5119222"/>
          </a:xfrm>
          <a:prstGeom prst="rect">
            <a:avLst/>
          </a:prstGeom>
          <a:noFill/>
        </p:spPr>
        <p:txBody>
          <a:bodyPr wrap="square">
            <a:spAutoFit/>
          </a:bodyPr>
          <a:lstStyle/>
          <a:p>
            <a:pPr marL="0" marR="0">
              <a:lnSpc>
                <a:spcPct val="107000"/>
              </a:lnSpc>
              <a:spcAft>
                <a:spcPts val="800"/>
              </a:spcAft>
              <a:buNone/>
            </a:pPr>
            <a:r>
              <a:rPr lang="en-CA" sz="3200" b="1" dirty="0">
                <a:effectLst/>
                <a:latin typeface="Calibri" panose="020F0502020204030204" pitchFamily="34" charset="0"/>
                <a:ea typeface="Calibri" panose="020F0502020204030204" pitchFamily="34" charset="0"/>
              </a:rPr>
              <a:t>Prayer of Dedication</a:t>
            </a:r>
            <a:endParaRPr lang="en-US" sz="3200" dirty="0">
              <a:effectLst/>
              <a:latin typeface="Calibri" panose="020F0502020204030204" pitchFamily="34" charset="0"/>
              <a:ea typeface="Calibri" panose="020F0502020204030204" pitchFamily="34" charset="0"/>
            </a:endParaRPr>
          </a:p>
          <a:p>
            <a:pPr marL="1371600" marR="0" indent="-1371600">
              <a:lnSpc>
                <a:spcPct val="107000"/>
              </a:lnSpc>
              <a:spcAft>
                <a:spcPts val="800"/>
              </a:spcAft>
              <a:buNone/>
            </a:pPr>
            <a:r>
              <a:rPr lang="en-CA" sz="3200" dirty="0">
                <a:solidFill>
                  <a:srgbClr val="000000"/>
                </a:solidFill>
                <a:effectLst/>
                <a:latin typeface="Calibri" panose="020F0502020204030204" pitchFamily="34" charset="0"/>
                <a:ea typeface="Calibri" panose="020F0502020204030204" pitchFamily="34" charset="0"/>
              </a:rPr>
              <a:t>Celebrant: </a:t>
            </a:r>
            <a:r>
              <a:rPr lang="en-CA" sz="3200" dirty="0">
                <a:effectLst/>
                <a:latin typeface="Calibri" panose="020F0502020204030204" pitchFamily="34" charset="0"/>
                <a:ea typeface="Calibri" panose="020F0502020204030204" pitchFamily="34" charset="0"/>
              </a:rPr>
              <a:t>	God, our Peace and our Promise, receive our gifts in gratitude for your gift to us in Christ Jesus. Bless them with growth so that peace will take root in people who face conflict and danger, and in places seeking to establish peace in the face of violence. Be their peace and their promise, we pray, through Christ our Lord. </a:t>
            </a:r>
            <a:r>
              <a:rPr lang="en-CA" sz="3200" b="1" dirty="0">
                <a:effectLst/>
                <a:latin typeface="Calibri" panose="020F0502020204030204" pitchFamily="34" charset="0"/>
                <a:ea typeface="Calibri" panose="020F0502020204030204" pitchFamily="34" charset="0"/>
              </a:rPr>
              <a:t>Amen.</a:t>
            </a:r>
            <a:r>
              <a:rPr lang="en-CA" sz="3200" dirty="0">
                <a:effectLst/>
                <a:latin typeface="Calibri" panose="020F0502020204030204" pitchFamily="34" charset="0"/>
                <a:ea typeface="Calibri" panose="020F0502020204030204" pitchFamily="34" charset="0"/>
              </a:rPr>
              <a:t> </a:t>
            </a:r>
          </a:p>
          <a:p>
            <a:pPr marL="1371600" marR="0" indent="-1371600">
              <a:lnSpc>
                <a:spcPct val="107000"/>
              </a:lnSpc>
              <a:spcAft>
                <a:spcPts val="800"/>
              </a:spcAft>
              <a:buNone/>
            </a:pPr>
            <a:endParaRPr lang="en-CA" sz="3200" dirty="0">
              <a:effectLst/>
              <a:latin typeface="Calibri" panose="020F0502020204030204" pitchFamily="34" charset="0"/>
              <a:ea typeface="Calibri" panose="020F0502020204030204" pitchFamily="34" charset="0"/>
            </a:endParaRPr>
          </a:p>
          <a:p>
            <a:pPr marL="1371600" marR="0" indent="-1371600">
              <a:lnSpc>
                <a:spcPct val="107000"/>
              </a:lnSpc>
              <a:spcAft>
                <a:spcPts val="800"/>
              </a:spcAft>
              <a:buNone/>
            </a:pPr>
            <a:endParaRPr lang="en-US" sz="3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6472011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3039178-4288-783C-A705-74F31EB1CC13}"/>
              </a:ext>
            </a:extLst>
          </p:cNvPr>
          <p:cNvSpPr txBox="1"/>
          <p:nvPr/>
        </p:nvSpPr>
        <p:spPr>
          <a:xfrm>
            <a:off x="984738" y="301533"/>
            <a:ext cx="11207262" cy="6551794"/>
          </a:xfrm>
          <a:prstGeom prst="rect">
            <a:avLst/>
          </a:prstGeom>
          <a:noFill/>
        </p:spPr>
        <p:txBody>
          <a:bodyPr wrap="square">
            <a:spAutoFit/>
          </a:bodyPr>
          <a:lstStyle/>
          <a:p>
            <a:r>
              <a:rPr lang="en-CA" sz="3200" b="1" dirty="0"/>
              <a:t>Invitation to the Lord’s Table</a:t>
            </a:r>
            <a:endParaRPr lang="en-US" sz="3200" dirty="0"/>
          </a:p>
          <a:p>
            <a:pPr marL="1371600" marR="0">
              <a:lnSpc>
                <a:spcPct val="107000"/>
              </a:lnSpc>
              <a:spcAft>
                <a:spcPts val="800"/>
              </a:spcAft>
              <a:buNone/>
            </a:pPr>
            <a:r>
              <a:rPr lang="en-CA" sz="3200" dirty="0"/>
              <a:t>Celebrant:    	Friends, this is the joyful feast of the people of God.</a:t>
            </a:r>
            <a:r>
              <a:rPr lang="en-US" sz="3200" dirty="0"/>
              <a:t> </a:t>
            </a:r>
            <a:r>
              <a:rPr lang="en-CA" sz="3200" dirty="0"/>
              <a:t>People will come from east and west, and from north and south and sit at table in the Kingdom of God.</a:t>
            </a:r>
            <a:r>
              <a:rPr lang="en-CA" sz="3200" dirty="0">
                <a:latin typeface="Calibri" panose="020F0502020204030204" pitchFamily="34" charset="0"/>
                <a:ea typeface="Calibri" panose="020F0502020204030204" pitchFamily="34" charset="0"/>
              </a:rPr>
              <a:t> According to Luke, when our risen Lord was at table with his disciples, he took the bread, and blessed, and broke it, and gave it to them. Then their eyes were opened and they recognized him.</a:t>
            </a:r>
            <a:endParaRPr lang="en-US" sz="3200" dirty="0">
              <a:latin typeface="Calibri" panose="020F0502020204030204" pitchFamily="34" charset="0"/>
              <a:ea typeface="Calibri" panose="020F0502020204030204" pitchFamily="34" charset="0"/>
            </a:endParaRPr>
          </a:p>
          <a:p>
            <a:pPr marL="1371600" marR="0">
              <a:lnSpc>
                <a:spcPct val="107000"/>
              </a:lnSpc>
              <a:spcAft>
                <a:spcPts val="800"/>
              </a:spcAft>
              <a:buNone/>
            </a:pPr>
            <a:r>
              <a:rPr lang="en-CA" sz="3200" dirty="0">
                <a:latin typeface="Calibri" panose="020F0502020204030204" pitchFamily="34" charset="0"/>
                <a:ea typeface="Calibri" panose="020F0502020204030204" pitchFamily="34" charset="0"/>
              </a:rPr>
              <a:t>This is the Lord’s Table. Our Saviour invites all those who trust him to share the feast which he has prepared. O taste and see that the Lord is good.</a:t>
            </a:r>
            <a:endParaRPr lang="en-US" sz="3200" dirty="0">
              <a:latin typeface="Calibri" panose="020F0502020204030204" pitchFamily="34" charset="0"/>
              <a:ea typeface="Calibri" panose="020F0502020204030204" pitchFamily="34" charset="0"/>
            </a:endParaRPr>
          </a:p>
          <a:p>
            <a:endParaRPr lang="en-CA" sz="32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774038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73C3C7F-AC51-A3D3-0DB9-A36CDAF71F55}"/>
              </a:ext>
            </a:extLst>
          </p:cNvPr>
          <p:cNvSpPr txBox="1"/>
          <p:nvPr/>
        </p:nvSpPr>
        <p:spPr>
          <a:xfrm>
            <a:off x="422031" y="234463"/>
            <a:ext cx="11488615" cy="4450449"/>
          </a:xfrm>
          <a:prstGeom prst="rect">
            <a:avLst/>
          </a:prstGeom>
          <a:noFill/>
        </p:spPr>
        <p:txBody>
          <a:bodyPr wrap="square">
            <a:spAutoFit/>
          </a:bodyPr>
          <a:lstStyle/>
          <a:p>
            <a:pPr marL="0" marR="0">
              <a:lnSpc>
                <a:spcPct val="90000"/>
              </a:lnSpc>
              <a:spcBef>
                <a:spcPts val="1000"/>
              </a:spcBef>
              <a:spcAft>
                <a:spcPts val="800"/>
              </a:spcAft>
              <a:buNone/>
            </a:pPr>
            <a:r>
              <a:rPr lang="en-CA" sz="3200" b="1" dirty="0">
                <a:solidFill>
                  <a:srgbClr val="000000"/>
                </a:solidFill>
                <a:effectLst/>
                <a:latin typeface="Calibri" panose="020F0502020204030204" pitchFamily="34" charset="0"/>
                <a:ea typeface="Calibri" panose="020F0502020204030204" pitchFamily="34" charset="0"/>
              </a:rPr>
              <a:t>The Celebration of the Eucharist  </a:t>
            </a:r>
            <a:endParaRPr lang="en-US" sz="3200" dirty="0">
              <a:effectLst/>
              <a:latin typeface="Calibri" panose="020F0502020204030204" pitchFamily="34" charset="0"/>
              <a:ea typeface="Calibri" panose="020F0502020204030204" pitchFamily="34" charset="0"/>
            </a:endParaRPr>
          </a:p>
          <a:p>
            <a:pPr marL="0" marR="0">
              <a:lnSpc>
                <a:spcPct val="90000"/>
              </a:lnSpc>
              <a:spcBef>
                <a:spcPts val="1000"/>
              </a:spcBef>
              <a:spcAft>
                <a:spcPts val="800"/>
              </a:spcAft>
              <a:buNone/>
            </a:pPr>
            <a:r>
              <a:rPr lang="en-CA" sz="3200" b="1" dirty="0">
                <a:solidFill>
                  <a:srgbClr val="000000"/>
                </a:solidFill>
                <a:effectLst/>
                <a:latin typeface="Calibri" panose="020F0502020204030204" pitchFamily="34" charset="0"/>
                <a:ea typeface="Calibri" panose="020F0502020204030204" pitchFamily="34" charset="0"/>
              </a:rPr>
              <a:t>The Great Prayer of Thanksgiving 1 </a:t>
            </a:r>
            <a:endParaRPr lang="en-US" sz="3200" dirty="0">
              <a:effectLst/>
              <a:latin typeface="Calibri" panose="020F0502020204030204" pitchFamily="34" charset="0"/>
              <a:ea typeface="Calibri" panose="020F0502020204030204" pitchFamily="34" charset="0"/>
            </a:endParaRPr>
          </a:p>
          <a:p>
            <a:pPr marL="0" marR="0">
              <a:lnSpc>
                <a:spcPct val="107000"/>
              </a:lnSpc>
              <a:spcAft>
                <a:spcPts val="800"/>
              </a:spcAft>
              <a:buNone/>
            </a:pPr>
            <a:r>
              <a:rPr lang="en-CA" sz="3200" dirty="0">
                <a:effectLst/>
                <a:latin typeface="Calibri" panose="020F0502020204030204" pitchFamily="34" charset="0"/>
                <a:ea typeface="Calibri" panose="020F0502020204030204" pitchFamily="34" charset="0"/>
              </a:rPr>
              <a:t>Celebrant: 	The Lord be with you.</a:t>
            </a:r>
            <a:br>
              <a:rPr lang="en-CA" sz="3200" dirty="0">
                <a:effectLst/>
                <a:latin typeface="Calibri" panose="020F0502020204030204" pitchFamily="34" charset="0"/>
                <a:ea typeface="Calibri" panose="020F0502020204030204" pitchFamily="34" charset="0"/>
              </a:rPr>
            </a:br>
            <a:r>
              <a:rPr lang="en-CA" sz="3200" b="1" dirty="0">
                <a:effectLst/>
                <a:latin typeface="Calibri" panose="020F0502020204030204" pitchFamily="34" charset="0"/>
                <a:ea typeface="Calibri" panose="020F0502020204030204" pitchFamily="34" charset="0"/>
              </a:rPr>
              <a:t>People:      	And also with you.</a:t>
            </a:r>
            <a:br>
              <a:rPr lang="en-CA" sz="3200" dirty="0">
                <a:effectLst/>
                <a:latin typeface="Calibri" panose="020F0502020204030204" pitchFamily="34" charset="0"/>
                <a:ea typeface="Calibri" panose="020F0502020204030204" pitchFamily="34" charset="0"/>
              </a:rPr>
            </a:br>
            <a:r>
              <a:rPr lang="en-CA" sz="3200" dirty="0">
                <a:effectLst/>
                <a:latin typeface="Calibri" panose="020F0502020204030204" pitchFamily="34" charset="0"/>
                <a:ea typeface="Calibri" panose="020F0502020204030204" pitchFamily="34" charset="0"/>
              </a:rPr>
              <a:t>Celebrant: 	Lift up your hearts.</a:t>
            </a:r>
            <a:br>
              <a:rPr lang="en-CA" sz="3200" dirty="0">
                <a:effectLst/>
                <a:latin typeface="Calibri" panose="020F0502020204030204" pitchFamily="34" charset="0"/>
                <a:ea typeface="Calibri" panose="020F0502020204030204" pitchFamily="34" charset="0"/>
              </a:rPr>
            </a:br>
            <a:r>
              <a:rPr lang="en-CA" sz="3200" b="1" dirty="0">
                <a:effectLst/>
                <a:latin typeface="Calibri" panose="020F0502020204030204" pitchFamily="34" charset="0"/>
                <a:ea typeface="Calibri" panose="020F0502020204030204" pitchFamily="34" charset="0"/>
              </a:rPr>
              <a:t>People:      	We lift them to the Lord.</a:t>
            </a:r>
            <a:br>
              <a:rPr lang="en-CA" sz="3200" dirty="0">
                <a:effectLst/>
                <a:latin typeface="Calibri" panose="020F0502020204030204" pitchFamily="34" charset="0"/>
                <a:ea typeface="Calibri" panose="020F0502020204030204" pitchFamily="34" charset="0"/>
              </a:rPr>
            </a:br>
            <a:r>
              <a:rPr lang="en-CA" sz="3200" dirty="0">
                <a:effectLst/>
                <a:latin typeface="Calibri" panose="020F0502020204030204" pitchFamily="34" charset="0"/>
                <a:ea typeface="Calibri" panose="020F0502020204030204" pitchFamily="34" charset="0"/>
              </a:rPr>
              <a:t>Celebrant: 	Let us give thanks to the Lord our God.</a:t>
            </a:r>
            <a:br>
              <a:rPr lang="en-CA" sz="3200" dirty="0">
                <a:effectLst/>
                <a:latin typeface="Calibri" panose="020F0502020204030204" pitchFamily="34" charset="0"/>
                <a:ea typeface="Calibri" panose="020F0502020204030204" pitchFamily="34" charset="0"/>
              </a:rPr>
            </a:br>
            <a:r>
              <a:rPr lang="en-CA" sz="3200" b="1" dirty="0">
                <a:effectLst/>
                <a:latin typeface="Calibri" panose="020F0502020204030204" pitchFamily="34" charset="0"/>
                <a:ea typeface="Calibri" panose="020F0502020204030204" pitchFamily="34" charset="0"/>
              </a:rPr>
              <a:t>People:     	It is right to give our thanks and praise.</a:t>
            </a:r>
            <a:endParaRPr lang="en-US" sz="3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94514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68E7E88-1548-1EAA-A636-8F67F2C86256}"/>
              </a:ext>
            </a:extLst>
          </p:cNvPr>
          <p:cNvSpPr txBox="1"/>
          <p:nvPr/>
        </p:nvSpPr>
        <p:spPr>
          <a:xfrm>
            <a:off x="304800" y="164123"/>
            <a:ext cx="11605845" cy="7503803"/>
          </a:xfrm>
          <a:prstGeom prst="rect">
            <a:avLst/>
          </a:prstGeom>
          <a:noFill/>
        </p:spPr>
        <p:txBody>
          <a:bodyPr wrap="square">
            <a:spAutoFit/>
          </a:bodyPr>
          <a:lstStyle/>
          <a:p>
            <a:pPr marL="1371600" marR="0" indent="-1371600">
              <a:lnSpc>
                <a:spcPct val="107000"/>
              </a:lnSpc>
              <a:spcAft>
                <a:spcPts val="800"/>
              </a:spcAft>
              <a:buNone/>
            </a:pPr>
            <a:r>
              <a:rPr lang="en-CA" sz="3200" dirty="0">
                <a:effectLst/>
                <a:latin typeface="Calibri" panose="020F0502020204030204" pitchFamily="34" charset="0"/>
                <a:ea typeface="Calibri" panose="020F0502020204030204" pitchFamily="34" charset="0"/>
              </a:rPr>
              <a:t>Celebrant:   	Through the words of your prophets you gave your people hope by promising them the Redeemer. And now we rejoice that in your Son, Jesus Christ, the Saviour has come and will come again in power and glory making all things new.</a:t>
            </a:r>
            <a:r>
              <a:rPr lang="en-US" sz="3200" dirty="0">
                <a:latin typeface="Calibri" panose="020F0502020204030204" pitchFamily="34" charset="0"/>
                <a:ea typeface="Calibri" panose="020F0502020204030204" pitchFamily="34" charset="0"/>
              </a:rPr>
              <a:t> </a:t>
            </a:r>
            <a:r>
              <a:rPr lang="en-CA" sz="3200" dirty="0">
                <a:effectLst/>
                <a:latin typeface="Calibri" panose="020F0502020204030204" pitchFamily="34" charset="0"/>
                <a:ea typeface="Calibri" panose="020F0502020204030204" pitchFamily="34" charset="0"/>
              </a:rPr>
              <a:t>Therefore, with angels and archangels and with all who have served you in every age,</a:t>
            </a:r>
            <a:endParaRPr lang="en-CA" sz="3200" dirty="0">
              <a:latin typeface="Calibri" panose="020F0502020204030204" pitchFamily="34" charset="0"/>
              <a:ea typeface="Calibri" panose="020F0502020204030204" pitchFamily="34" charset="0"/>
            </a:endParaRPr>
          </a:p>
          <a:p>
            <a:r>
              <a:rPr lang="en-CA" sz="3200" b="1" dirty="0"/>
              <a:t>All:</a:t>
            </a:r>
            <a:r>
              <a:rPr lang="en-CA" sz="3200" dirty="0"/>
              <a:t>	</a:t>
            </a:r>
            <a:r>
              <a:rPr lang="en-CA" sz="3200" b="1" dirty="0"/>
              <a:t>we join with the whole creation to lift our hearts in joyful 	praise:</a:t>
            </a:r>
            <a:r>
              <a:rPr lang="en-CA" sz="3200" dirty="0"/>
              <a:t> </a:t>
            </a:r>
            <a:endParaRPr lang="en-US" sz="3200" dirty="0"/>
          </a:p>
          <a:p>
            <a:r>
              <a:rPr lang="en-CA" sz="3200" b="1" dirty="0"/>
              <a:t>Sung (CP#735)	Holy, holy, holy Lord, God of power and might,</a:t>
            </a:r>
            <a:endParaRPr lang="en-US" sz="3200" dirty="0"/>
          </a:p>
          <a:p>
            <a:r>
              <a:rPr lang="en-CA" sz="3200" b="1" dirty="0"/>
              <a:t>Holy, holy, holy Lord,</a:t>
            </a:r>
            <a:r>
              <a:rPr lang="en-CA" sz="3200" dirty="0"/>
              <a:t> </a:t>
            </a:r>
            <a:r>
              <a:rPr lang="en-CA" sz="3200" b="1" dirty="0"/>
              <a:t>God of power and Might ,heaven and earth are full, full of your glory. Hosanna in the highest. Hosanna in the highest. Blessed is he who comes in the name of the Lord. Hosanna in the highest. Hosanna in the highest.</a:t>
            </a:r>
            <a:endParaRPr lang="en-US" sz="3200" dirty="0"/>
          </a:p>
          <a:p>
            <a:pPr marL="1371600" marR="0" indent="-1371600">
              <a:lnSpc>
                <a:spcPct val="107000"/>
              </a:lnSpc>
              <a:spcAft>
                <a:spcPts val="800"/>
              </a:spcAft>
              <a:buNone/>
            </a:pPr>
            <a:endParaRPr lang="en-US" sz="3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7024571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EB0F96-EFA4-11D5-2049-DF65B6F50B98}"/>
              </a:ext>
            </a:extLst>
          </p:cNvPr>
          <p:cNvSpPr txBox="1"/>
          <p:nvPr/>
        </p:nvSpPr>
        <p:spPr>
          <a:xfrm>
            <a:off x="445477" y="867507"/>
            <a:ext cx="11324492" cy="5016758"/>
          </a:xfrm>
          <a:prstGeom prst="rect">
            <a:avLst/>
          </a:prstGeom>
          <a:noFill/>
        </p:spPr>
        <p:txBody>
          <a:bodyPr wrap="square">
            <a:spAutoFit/>
          </a:bodyPr>
          <a:lstStyle/>
          <a:p>
            <a:r>
              <a:rPr lang="en-CA" sz="3200" dirty="0">
                <a:effectLst/>
                <a:latin typeface="Calibri" panose="020F0502020204030204" pitchFamily="34" charset="0"/>
                <a:ea typeface="Calibri" panose="020F0502020204030204" pitchFamily="34" charset="0"/>
              </a:rPr>
              <a:t>Celebrant:  	God of majesty and mercy, blessed is your Son, Jesus Christ, our Lord. Sent to be our Saviour, he delivered us from sin and death, bringing us abundant life through his courage and compassion.  Dying on the cross, he gave up his life so that we might live. By raising him to new life, you promise us life everlasting. Ascended to your right hand, he spreads his mercy throughout your whole creation. We thank you that on the night before he died, Jesus took bread, gave thanks to you, broke the bread and said "Take, eat. This is my body, given for you. Do this for the remembrance of me</a:t>
            </a:r>
            <a:endParaRPr lang="en-US" sz="3200" dirty="0"/>
          </a:p>
        </p:txBody>
      </p:sp>
    </p:spTree>
    <p:extLst>
      <p:ext uri="{BB962C8B-B14F-4D97-AF65-F5344CB8AC3E}">
        <p14:creationId xmlns:p14="http://schemas.microsoft.com/office/powerpoint/2010/main" val="3278847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3D8B55-1BD4-6777-D8E9-AEA2DD3205DD}"/>
              </a:ext>
            </a:extLst>
          </p:cNvPr>
          <p:cNvSpPr txBox="1"/>
          <p:nvPr/>
        </p:nvSpPr>
        <p:spPr>
          <a:xfrm>
            <a:off x="841248" y="310896"/>
            <a:ext cx="10936224" cy="5101333"/>
          </a:xfrm>
          <a:prstGeom prst="rect">
            <a:avLst/>
          </a:prstGeom>
          <a:noFill/>
        </p:spPr>
        <p:txBody>
          <a:bodyPr wrap="square">
            <a:spAutoFit/>
          </a:bodyPr>
          <a:lstStyle/>
          <a:p>
            <a:pPr>
              <a:lnSpc>
                <a:spcPct val="115000"/>
              </a:lnSpc>
              <a:spcAft>
                <a:spcPts val="600"/>
              </a:spcAft>
            </a:pPr>
            <a:r>
              <a:rPr lang="en-CA" sz="2800" b="1" dirty="0">
                <a:effectLst/>
                <a:latin typeface="Calibri" panose="020F0502020204030204" pitchFamily="34" charset="0"/>
                <a:ea typeface="Calibri" panose="020F0502020204030204" pitchFamily="34" charset="0"/>
                <a:cs typeface="Calibri" panose="020F0502020204030204" pitchFamily="34" charset="0"/>
              </a:rPr>
              <a:t>Land Acknowledgement </a:t>
            </a:r>
            <a:endParaRPr lang="en-CA"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CA" sz="2800" dirty="0">
                <a:effectLst/>
                <a:latin typeface="Calibri" panose="020F0502020204030204" pitchFamily="34" charset="0"/>
                <a:ea typeface="Calibri" panose="020F0502020204030204" pitchFamily="34" charset="0"/>
                <a:cs typeface="Calibri" panose="020F0502020204030204" pitchFamily="34" charset="0"/>
              </a:rPr>
              <a:t>We acknowledge that we meet on the traditional lands of the Mississauga. We acknowledge this territory’s significance for the Indigenous peoples who lived, and continue to live, upon it and whose practices and spiritualities were tied to the land and continue to develop in relationship to the territory and its other inhabitants today.</a:t>
            </a:r>
          </a:p>
          <a:p>
            <a:pPr algn="ctr">
              <a:lnSpc>
                <a:spcPct val="107000"/>
              </a:lnSpc>
              <a:spcAft>
                <a:spcPts val="800"/>
              </a:spcAft>
            </a:pPr>
            <a:endParaRPr lang="en-CA"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2800" b="1" dirty="0">
                <a:effectLst/>
                <a:latin typeface="Calibri" panose="020F0502020204030204" pitchFamily="34" charset="0"/>
                <a:ea typeface="Times New Roman" panose="02020603050405020304" pitchFamily="18" charset="0"/>
                <a:cs typeface="Calibri" panose="020F0502020204030204" pitchFamily="34" charset="0"/>
              </a:rPr>
              <a:t>Cell Phones</a:t>
            </a:r>
            <a:endParaRPr lang="en-CA" sz="2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CA" sz="2800" dirty="0">
                <a:effectLst/>
                <a:latin typeface="Calibri" panose="020F0502020204030204" pitchFamily="34" charset="0"/>
                <a:ea typeface="Times New Roman" panose="02020603050405020304" pitchFamily="18" charset="0"/>
                <a:cs typeface="Calibri" panose="020F0502020204030204" pitchFamily="34" charset="0"/>
              </a:rPr>
              <a:t>Please ensure that your cell phone is switched off or set to “airplane” mode to conserve the wifi service for our Zoom broadcast. Many thanks!</a:t>
            </a:r>
            <a:endParaRPr lang="en-CA"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08804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7A9E4E-A3F5-D93E-5456-33AADB6EF211}"/>
              </a:ext>
            </a:extLst>
          </p:cNvPr>
          <p:cNvSpPr txBox="1"/>
          <p:nvPr/>
        </p:nvSpPr>
        <p:spPr>
          <a:xfrm>
            <a:off x="562708" y="468923"/>
            <a:ext cx="11347938" cy="4592283"/>
          </a:xfrm>
          <a:prstGeom prst="rect">
            <a:avLst/>
          </a:prstGeom>
          <a:noFill/>
        </p:spPr>
        <p:txBody>
          <a:bodyPr wrap="square">
            <a:spAutoFit/>
          </a:bodyPr>
          <a:lstStyle/>
          <a:p>
            <a:pPr marL="1371600" marR="0" indent="-1371600">
              <a:lnSpc>
                <a:spcPct val="107000"/>
              </a:lnSpc>
              <a:spcAft>
                <a:spcPts val="800"/>
              </a:spcAft>
              <a:buNone/>
            </a:pPr>
            <a:r>
              <a:rPr lang="en-CA" sz="3200" dirty="0">
                <a:effectLst/>
                <a:latin typeface="Calibri" panose="020F0502020204030204" pitchFamily="34" charset="0"/>
                <a:ea typeface="Calibri" panose="020F0502020204030204" pitchFamily="34" charset="0"/>
              </a:rPr>
              <a:t>	 In the same way he took the cup, saying, "This cup is the new covenant sealed in my blood. Do this for the remembrance of me." Therefore, in remembrance of your mighty acts in Jesus Christ, we take this bread and this cup and give you praise and thanksgiving.</a:t>
            </a:r>
            <a:endParaRPr lang="en-US" sz="3200" dirty="0">
              <a:effectLst/>
              <a:latin typeface="Calibri" panose="020F0502020204030204" pitchFamily="34" charset="0"/>
              <a:ea typeface="Calibri" panose="020F0502020204030204" pitchFamily="34" charset="0"/>
            </a:endParaRPr>
          </a:p>
          <a:p>
            <a:pPr marL="0" marR="0">
              <a:lnSpc>
                <a:spcPct val="107000"/>
              </a:lnSpc>
              <a:spcAft>
                <a:spcPts val="800"/>
              </a:spcAft>
              <a:buNone/>
            </a:pPr>
            <a:r>
              <a:rPr lang="en-CA" sz="3200" b="1" dirty="0">
                <a:effectLst/>
                <a:latin typeface="Calibri" panose="020F0502020204030204" pitchFamily="34" charset="0"/>
                <a:ea typeface="Calibri" panose="020F0502020204030204" pitchFamily="34" charset="0"/>
              </a:rPr>
              <a:t>All:	</a:t>
            </a:r>
            <a:r>
              <a:rPr lang="en-CA" sz="3200" b="1" dirty="0">
                <a:latin typeface="Calibri" panose="020F0502020204030204" pitchFamily="34" charset="0"/>
                <a:ea typeface="Calibri" panose="020F0502020204030204" pitchFamily="34" charset="0"/>
              </a:rPr>
              <a:t>      </a:t>
            </a:r>
            <a:r>
              <a:rPr lang="en-CA" sz="3200" b="1" dirty="0">
                <a:effectLst/>
                <a:latin typeface="Calibri" panose="020F0502020204030204" pitchFamily="34" charset="0"/>
                <a:ea typeface="Calibri" panose="020F0502020204030204" pitchFamily="34" charset="0"/>
              </a:rPr>
              <a:t>Dying, you destroyed our death.</a:t>
            </a:r>
            <a:endParaRPr lang="en-US" sz="3200" dirty="0">
              <a:effectLst/>
              <a:latin typeface="Calibri" panose="020F0502020204030204" pitchFamily="34" charset="0"/>
              <a:ea typeface="Calibri" panose="020F0502020204030204" pitchFamily="34" charset="0"/>
            </a:endParaRPr>
          </a:p>
          <a:p>
            <a:pPr marL="914400" marR="0" indent="457200">
              <a:lnSpc>
                <a:spcPct val="107000"/>
              </a:lnSpc>
              <a:spcAft>
                <a:spcPts val="800"/>
              </a:spcAft>
              <a:buNone/>
            </a:pPr>
            <a:r>
              <a:rPr lang="en-CA" sz="3200" b="1" dirty="0">
                <a:effectLst/>
                <a:latin typeface="Calibri" panose="020F0502020204030204" pitchFamily="34" charset="0"/>
                <a:ea typeface="Calibri" panose="020F0502020204030204" pitchFamily="34" charset="0"/>
              </a:rPr>
              <a:t>Rising, you restored our life. </a:t>
            </a:r>
            <a:endParaRPr lang="en-US" sz="3200" dirty="0">
              <a:effectLst/>
              <a:latin typeface="Calibri" panose="020F0502020204030204" pitchFamily="34" charset="0"/>
              <a:ea typeface="Calibri" panose="020F0502020204030204" pitchFamily="34" charset="0"/>
            </a:endParaRPr>
          </a:p>
          <a:p>
            <a:pPr marL="914400" marR="0" indent="457200">
              <a:lnSpc>
                <a:spcPct val="107000"/>
              </a:lnSpc>
              <a:spcAft>
                <a:spcPts val="800"/>
              </a:spcAft>
              <a:buNone/>
            </a:pPr>
            <a:r>
              <a:rPr lang="en-CA" sz="3200" b="1" dirty="0">
                <a:effectLst/>
                <a:latin typeface="Calibri" panose="020F0502020204030204" pitchFamily="34" charset="0"/>
                <a:ea typeface="Calibri" panose="020F0502020204030204" pitchFamily="34" charset="0"/>
              </a:rPr>
              <a:t>Lord Jesus, come in glory.</a:t>
            </a:r>
            <a:endParaRPr lang="en-US" sz="3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9618503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C352F4-F573-6234-5D33-B2EEC7503D8A}"/>
              </a:ext>
            </a:extLst>
          </p:cNvPr>
          <p:cNvSpPr txBox="1"/>
          <p:nvPr/>
        </p:nvSpPr>
        <p:spPr>
          <a:xfrm>
            <a:off x="1" y="562708"/>
            <a:ext cx="11207262" cy="5440977"/>
          </a:xfrm>
          <a:prstGeom prst="rect">
            <a:avLst/>
          </a:prstGeom>
          <a:noFill/>
        </p:spPr>
        <p:txBody>
          <a:bodyPr wrap="square">
            <a:spAutoFit/>
          </a:bodyPr>
          <a:lstStyle/>
          <a:p>
            <a:pPr marL="0" marR="0">
              <a:lnSpc>
                <a:spcPct val="107000"/>
              </a:lnSpc>
              <a:spcAft>
                <a:spcPts val="800"/>
              </a:spcAft>
              <a:buNone/>
            </a:pPr>
            <a:r>
              <a:rPr lang="en-CA" sz="1800" dirty="0">
                <a:effectLst/>
                <a:latin typeface="Calibri" panose="020F0502020204030204" pitchFamily="34" charset="0"/>
                <a:ea typeface="Calibri" panose="020F0502020204030204" pitchFamily="34" charset="0"/>
              </a:rPr>
              <a:t>	          </a:t>
            </a:r>
            <a:r>
              <a:rPr lang="en-CA" sz="3200" dirty="0">
                <a:effectLst/>
                <a:latin typeface="Calibri" panose="020F0502020204030204" pitchFamily="34" charset="0"/>
                <a:ea typeface="Calibri" panose="020F0502020204030204" pitchFamily="34" charset="0"/>
              </a:rPr>
              <a:t>Gracious God, pour out your Holy Spirit upon us,</a:t>
            </a:r>
            <a:endParaRPr lang="en-US" sz="3200" dirty="0">
              <a:effectLst/>
              <a:latin typeface="Calibri" panose="020F0502020204030204" pitchFamily="34" charset="0"/>
              <a:ea typeface="Calibri" panose="020F0502020204030204" pitchFamily="34" charset="0"/>
            </a:endParaRPr>
          </a:p>
          <a:p>
            <a:pPr marL="1371600" marR="0">
              <a:lnSpc>
                <a:spcPct val="107000"/>
              </a:lnSpc>
              <a:spcAft>
                <a:spcPts val="800"/>
              </a:spcAft>
              <a:buNone/>
            </a:pPr>
            <a:r>
              <a:rPr lang="en-CA" sz="3200" dirty="0">
                <a:effectLst/>
                <a:latin typeface="Calibri" panose="020F0502020204030204" pitchFamily="34" charset="0"/>
                <a:ea typeface="Calibri" panose="020F0502020204030204" pitchFamily="34" charset="0"/>
              </a:rPr>
              <a:t>and upon this bread and wine, that we, and all who share this feast, may be one with Christ and he with us. Here we offer ourselves to be a living sacrifice, holy and acceptable to you. In your mercy, accept our sacrifice of praise and thanksgiving. Fill us with the joy of eternal life, that we may be your faithful people until we feast with you in glory. Through Christ, with Christ, in Christ, in the unity of the Holy Spirit, all glory and honour are yours, Almighty God, for ever and ever. </a:t>
            </a:r>
            <a:r>
              <a:rPr lang="en-CA" sz="3200" b="1" dirty="0">
                <a:effectLst/>
                <a:latin typeface="Calibri" panose="020F0502020204030204" pitchFamily="34" charset="0"/>
                <a:ea typeface="Calibri" panose="020F0502020204030204" pitchFamily="34" charset="0"/>
              </a:rPr>
              <a:t>Amen.</a:t>
            </a:r>
            <a:endParaRPr lang="en-US" sz="3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6489845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1CA628B-048F-F5B4-5D91-95C9920EBCD7}"/>
              </a:ext>
            </a:extLst>
          </p:cNvPr>
          <p:cNvSpPr txBox="1"/>
          <p:nvPr/>
        </p:nvSpPr>
        <p:spPr>
          <a:xfrm>
            <a:off x="211015" y="0"/>
            <a:ext cx="11605847" cy="7554906"/>
          </a:xfrm>
          <a:prstGeom prst="rect">
            <a:avLst/>
          </a:prstGeom>
          <a:noFill/>
        </p:spPr>
        <p:txBody>
          <a:bodyPr wrap="square">
            <a:spAutoFit/>
          </a:bodyPr>
          <a:lstStyle/>
          <a:p>
            <a:pPr marL="0" marR="0">
              <a:lnSpc>
                <a:spcPct val="107000"/>
              </a:lnSpc>
              <a:spcAft>
                <a:spcPts val="800"/>
              </a:spcAft>
              <a:buNone/>
            </a:pPr>
            <a:r>
              <a:rPr lang="en-CA" sz="3200" b="1" dirty="0">
                <a:effectLst/>
                <a:latin typeface="Calibri" panose="020F0502020204030204" pitchFamily="34" charset="0"/>
                <a:ea typeface="Calibri" panose="020F0502020204030204" pitchFamily="34" charset="0"/>
              </a:rPr>
              <a:t>				Breaking of the Bread</a:t>
            </a:r>
            <a:endParaRPr lang="en-US" sz="3200" dirty="0">
              <a:effectLst/>
              <a:latin typeface="Calibri" panose="020F0502020204030204" pitchFamily="34" charset="0"/>
              <a:ea typeface="Calibri" panose="020F0502020204030204" pitchFamily="34" charset="0"/>
            </a:endParaRPr>
          </a:p>
          <a:p>
            <a:pPr marL="1371600" marR="0" indent="-1371600">
              <a:lnSpc>
                <a:spcPct val="107000"/>
              </a:lnSpc>
              <a:spcAft>
                <a:spcPts val="800"/>
              </a:spcAft>
              <a:buNone/>
            </a:pPr>
            <a:r>
              <a:rPr lang="en-CA" sz="3200" dirty="0">
                <a:solidFill>
                  <a:srgbClr val="000000"/>
                </a:solidFill>
                <a:effectLst/>
                <a:latin typeface="Calibri" panose="020F0502020204030204" pitchFamily="34" charset="0"/>
                <a:ea typeface="Calibri" panose="020F0502020204030204" pitchFamily="34" charset="0"/>
              </a:rPr>
              <a:t>Celebrant:  Because there is one bread, we who are many are one  	body, for we all partake of the one bread. (1 Cor. 10:17).</a:t>
            </a:r>
            <a:endParaRPr lang="en-US" sz="3200" dirty="0">
              <a:effectLst/>
              <a:latin typeface="Calibri" panose="020F0502020204030204" pitchFamily="34" charset="0"/>
              <a:ea typeface="Calibri" panose="020F0502020204030204" pitchFamily="34" charset="0"/>
            </a:endParaRPr>
          </a:p>
          <a:p>
            <a:pPr marL="1371600" marR="0">
              <a:lnSpc>
                <a:spcPct val="107000"/>
              </a:lnSpc>
              <a:spcAft>
                <a:spcPts val="800"/>
              </a:spcAft>
              <a:buNone/>
            </a:pPr>
            <a:r>
              <a:rPr lang="en-CA" sz="3200" dirty="0">
                <a:solidFill>
                  <a:srgbClr val="000000"/>
                </a:solidFill>
                <a:effectLst/>
                <a:latin typeface="Calibri" panose="020F0502020204030204" pitchFamily="34" charset="0"/>
                <a:ea typeface="Calibri" panose="020F0502020204030204" pitchFamily="34" charset="0"/>
              </a:rPr>
              <a:t>	When we break the bread,</a:t>
            </a:r>
            <a:r>
              <a:rPr lang="en-CA" sz="3200" dirty="0">
                <a:effectLst/>
                <a:latin typeface="Calibri" panose="020F0502020204030204" pitchFamily="34" charset="0"/>
                <a:ea typeface="Calibri" panose="020F0502020204030204" pitchFamily="34" charset="0"/>
              </a:rPr>
              <a:t> </a:t>
            </a:r>
            <a:r>
              <a:rPr lang="en-CA" sz="3200" dirty="0">
                <a:solidFill>
                  <a:srgbClr val="000000"/>
                </a:solidFill>
                <a:effectLst/>
                <a:latin typeface="Calibri" panose="020F0502020204030204" pitchFamily="34" charset="0"/>
                <a:ea typeface="Calibri" panose="020F0502020204030204" pitchFamily="34" charset="0"/>
              </a:rPr>
              <a:t>it is a sharing in the body of 	Christ. (I Cor. 10:16).</a:t>
            </a:r>
            <a:endParaRPr lang="en-US" sz="3200" dirty="0">
              <a:effectLst/>
              <a:latin typeface="Calibri" panose="020F0502020204030204" pitchFamily="34" charset="0"/>
              <a:ea typeface="Calibri" panose="020F0502020204030204" pitchFamily="34" charset="0"/>
            </a:endParaRPr>
          </a:p>
          <a:p>
            <a:pPr marL="1371600" marR="0">
              <a:lnSpc>
                <a:spcPct val="107000"/>
              </a:lnSpc>
              <a:spcAft>
                <a:spcPts val="800"/>
              </a:spcAft>
              <a:buNone/>
            </a:pPr>
            <a:r>
              <a:rPr lang="en-CA" sz="3200" dirty="0">
                <a:solidFill>
                  <a:srgbClr val="000000"/>
                </a:solidFill>
                <a:effectLst/>
                <a:latin typeface="Calibri" panose="020F0502020204030204" pitchFamily="34" charset="0"/>
                <a:ea typeface="Calibri" panose="020F0502020204030204" pitchFamily="34" charset="0"/>
              </a:rPr>
              <a:t>	When we bless the cup,</a:t>
            </a:r>
            <a:r>
              <a:rPr lang="en-CA" sz="3200" dirty="0">
                <a:effectLst/>
                <a:latin typeface="Calibri" panose="020F0502020204030204" pitchFamily="34" charset="0"/>
                <a:ea typeface="Calibri" panose="020F0502020204030204" pitchFamily="34" charset="0"/>
              </a:rPr>
              <a:t> </a:t>
            </a:r>
            <a:r>
              <a:rPr lang="en-CA" sz="3200" dirty="0">
                <a:solidFill>
                  <a:srgbClr val="000000"/>
                </a:solidFill>
                <a:effectLst/>
                <a:latin typeface="Calibri" panose="020F0502020204030204" pitchFamily="34" charset="0"/>
                <a:ea typeface="Calibri" panose="020F0502020204030204" pitchFamily="34" charset="0"/>
              </a:rPr>
              <a:t>it is a sharing in the blood of 	Christ.  (I Cor. 10:16).</a:t>
            </a:r>
            <a:endParaRPr lang="en-US" sz="3200" dirty="0">
              <a:effectLst/>
              <a:latin typeface="Calibri" panose="020F0502020204030204" pitchFamily="34" charset="0"/>
              <a:ea typeface="Calibri" panose="020F0502020204030204" pitchFamily="34" charset="0"/>
            </a:endParaRPr>
          </a:p>
          <a:p>
            <a:pPr marL="0" marR="0">
              <a:lnSpc>
                <a:spcPct val="107000"/>
              </a:lnSpc>
              <a:spcAft>
                <a:spcPts val="800"/>
              </a:spcAft>
              <a:buNone/>
            </a:pPr>
            <a:r>
              <a:rPr lang="en-CA" sz="3200" dirty="0">
                <a:solidFill>
                  <a:srgbClr val="000000"/>
                </a:solidFill>
                <a:effectLst/>
                <a:latin typeface="Calibri" panose="020F0502020204030204" pitchFamily="34" charset="0"/>
                <a:ea typeface="Calibri" panose="020F0502020204030204" pitchFamily="34" charset="0"/>
              </a:rPr>
              <a:t>Celebrant: 	The gifts of God for the People of God.</a:t>
            </a:r>
            <a:endParaRPr lang="en-US" sz="3200" dirty="0">
              <a:effectLst/>
              <a:latin typeface="Calibri" panose="020F0502020204030204" pitchFamily="34" charset="0"/>
              <a:ea typeface="Calibri" panose="020F0502020204030204" pitchFamily="34" charset="0"/>
            </a:endParaRPr>
          </a:p>
          <a:p>
            <a:pPr marL="0" marR="0">
              <a:lnSpc>
                <a:spcPct val="107000"/>
              </a:lnSpc>
              <a:spcAft>
                <a:spcPts val="800"/>
              </a:spcAft>
              <a:buNone/>
            </a:pPr>
            <a:r>
              <a:rPr lang="en-CA" sz="3200" b="1" dirty="0">
                <a:solidFill>
                  <a:srgbClr val="000000"/>
                </a:solidFill>
                <a:effectLst/>
                <a:latin typeface="Calibri" panose="020F0502020204030204" pitchFamily="34" charset="0"/>
                <a:ea typeface="Calibri" panose="020F0502020204030204" pitchFamily="34" charset="0"/>
              </a:rPr>
              <a:t>People:   	Thanks be to God.</a:t>
            </a:r>
            <a:endParaRPr lang="en-US" sz="1100" dirty="0">
              <a:effectLst/>
              <a:latin typeface="Calibri" panose="020F0502020204030204" pitchFamily="34" charset="0"/>
              <a:ea typeface="Calibri" panose="020F0502020204030204" pitchFamily="34" charset="0"/>
            </a:endParaRPr>
          </a:p>
          <a:p>
            <a:r>
              <a:rPr lang="en-CA" sz="2300" b="1" dirty="0">
                <a:solidFill>
                  <a:srgbClr val="000000"/>
                </a:solidFill>
                <a:effectLst/>
                <a:latin typeface="Calibri" panose="020F0502020204030204" pitchFamily="34" charset="0"/>
                <a:ea typeface="Calibri" panose="020F0502020204030204" pitchFamily="34" charset="0"/>
              </a:rPr>
              <a:t>Communion: 	</a:t>
            </a:r>
            <a:r>
              <a:rPr lang="en-CA" sz="2300" i="1" dirty="0">
                <a:solidFill>
                  <a:srgbClr val="000000"/>
                </a:solidFill>
                <a:effectLst/>
                <a:latin typeface="Calibri" panose="020F0502020204030204" pitchFamily="34" charset="0"/>
                <a:ea typeface="Calibri" panose="020F0502020204030204" pitchFamily="34" charset="0"/>
              </a:rPr>
              <a:t>All who know Jesus Christ as their Lord and Saviour are welcome to receive Communion. It will be administered to you, as you remain seated— first the bread, which </a:t>
            </a:r>
            <a:r>
              <a:rPr lang="en-CA" sz="2300" i="1" dirty="0"/>
              <a:t>we will all consume together after it has been distributed, then the cups, which we will also drink together. </a:t>
            </a:r>
            <a:endParaRPr lang="en-US" sz="2300" dirty="0"/>
          </a:p>
          <a:p>
            <a:pPr>
              <a:buNone/>
            </a:pPr>
            <a:endParaRPr lang="en-US" sz="2800" dirty="0"/>
          </a:p>
        </p:txBody>
      </p:sp>
    </p:spTree>
    <p:extLst>
      <p:ext uri="{BB962C8B-B14F-4D97-AF65-F5344CB8AC3E}">
        <p14:creationId xmlns:p14="http://schemas.microsoft.com/office/powerpoint/2010/main" val="1421541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0E9322A-1FED-7FD4-5016-A4D699ECA2A1}"/>
              </a:ext>
            </a:extLst>
          </p:cNvPr>
          <p:cNvSpPr txBox="1"/>
          <p:nvPr/>
        </p:nvSpPr>
        <p:spPr>
          <a:xfrm>
            <a:off x="1219200" y="482600"/>
            <a:ext cx="10566400" cy="595932"/>
          </a:xfrm>
          <a:prstGeom prst="rect">
            <a:avLst/>
          </a:prstGeom>
          <a:noFill/>
        </p:spPr>
        <p:txBody>
          <a:bodyPr wrap="square">
            <a:spAutoFit/>
          </a:bodyPr>
          <a:lstStyle/>
          <a:p>
            <a:pPr marL="0" marR="0">
              <a:lnSpc>
                <a:spcPct val="107000"/>
              </a:lnSpc>
              <a:spcAft>
                <a:spcPts val="800"/>
              </a:spcAft>
              <a:buNone/>
            </a:pPr>
            <a:r>
              <a:rPr lang="en-CA" sz="3200" b="1" dirty="0">
                <a:solidFill>
                  <a:srgbClr val="000000"/>
                </a:solidFill>
                <a:effectLst/>
                <a:latin typeface="Calibri" panose="020F0502020204030204" pitchFamily="34" charset="0"/>
                <a:ea typeface="Calibri" panose="020F0502020204030204" pitchFamily="34" charset="0"/>
              </a:rPr>
              <a:t>Communion Hymn: #151: </a:t>
            </a:r>
            <a:r>
              <a:rPr lang="en-CA" sz="3200" b="1" i="1" dirty="0">
                <a:solidFill>
                  <a:srgbClr val="000000"/>
                </a:solidFill>
                <a:effectLst/>
                <a:latin typeface="Calibri" panose="020F0502020204030204" pitchFamily="34" charset="0"/>
                <a:ea typeface="Calibri" panose="020F0502020204030204" pitchFamily="34" charset="0"/>
              </a:rPr>
              <a:t>Lo, How a Rose E’er Blooming</a:t>
            </a:r>
            <a:endParaRPr lang="en-US" sz="3200" dirty="0">
              <a:effectLst/>
              <a:latin typeface="Calibri" panose="020F0502020204030204" pitchFamily="34" charset="0"/>
              <a:ea typeface="Calibri" panose="020F0502020204030204" pitchFamily="34" charset="0"/>
            </a:endParaRPr>
          </a:p>
        </p:txBody>
      </p:sp>
      <p:sp>
        <p:nvSpPr>
          <p:cNvPr id="5" name="TextBox 4">
            <a:extLst>
              <a:ext uri="{FF2B5EF4-FFF2-40B4-BE49-F238E27FC236}">
                <a16:creationId xmlns:a16="http://schemas.microsoft.com/office/drawing/2014/main" id="{06365234-D07F-7560-3EF7-D7FB93F855E2}"/>
              </a:ext>
            </a:extLst>
          </p:cNvPr>
          <p:cNvSpPr txBox="1"/>
          <p:nvPr/>
        </p:nvSpPr>
        <p:spPr>
          <a:xfrm>
            <a:off x="558800" y="1295400"/>
            <a:ext cx="11455400" cy="5016758"/>
          </a:xfrm>
          <a:prstGeom prst="rect">
            <a:avLst/>
          </a:prstGeom>
          <a:noFill/>
        </p:spPr>
        <p:txBody>
          <a:bodyPr wrap="square">
            <a:spAutoFit/>
          </a:bodyPr>
          <a:lstStyle/>
          <a:p>
            <a:r>
              <a:rPr lang="en-US" sz="3200" b="1" dirty="0">
                <a:effectLst/>
                <a:latin typeface="Calibri" panose="020F0502020204030204" pitchFamily="34" charset="0"/>
                <a:ea typeface="Calibri" panose="020F0502020204030204" pitchFamily="34" charset="0"/>
                <a:cs typeface="Times New Roman" panose="02020603050405020304" pitchFamily="18" charset="0"/>
              </a:rPr>
              <a:t>I. Lo, how a Rose e'er blooming from tender stem hath sprung,</a:t>
            </a:r>
            <a:br>
              <a:rPr lang="en-US" sz="3200" b="1" dirty="0">
                <a:effectLst/>
                <a:latin typeface="Calibri" panose="020F0502020204030204" pitchFamily="34" charset="0"/>
                <a:ea typeface="Calibri" panose="020F0502020204030204" pitchFamily="34" charset="0"/>
                <a:cs typeface="Times New Roman" panose="02020603050405020304" pitchFamily="18" charset="0"/>
              </a:rPr>
            </a:br>
            <a:r>
              <a:rPr lang="en-US" sz="3200" b="1" dirty="0">
                <a:effectLst/>
                <a:latin typeface="Calibri" panose="020F0502020204030204" pitchFamily="34" charset="0"/>
                <a:ea typeface="Calibri" panose="020F0502020204030204" pitchFamily="34" charset="0"/>
                <a:cs typeface="Times New Roman" panose="02020603050405020304" pitchFamily="18" charset="0"/>
              </a:rPr>
              <a:t>of Jesse's lineage coming, as prophets long have sung.</a:t>
            </a:r>
            <a:br>
              <a:rPr lang="en-US" sz="3200" b="1" dirty="0">
                <a:effectLst/>
                <a:latin typeface="Calibri" panose="020F0502020204030204" pitchFamily="34" charset="0"/>
                <a:ea typeface="Calibri" panose="020F0502020204030204" pitchFamily="34" charset="0"/>
                <a:cs typeface="Times New Roman" panose="02020603050405020304" pitchFamily="18" charset="0"/>
              </a:rPr>
            </a:br>
            <a:r>
              <a:rPr lang="en-US" sz="3200" b="1" dirty="0">
                <a:effectLst/>
                <a:latin typeface="Calibri" panose="020F0502020204030204" pitchFamily="34" charset="0"/>
                <a:ea typeface="Calibri" panose="020F0502020204030204" pitchFamily="34" charset="0"/>
                <a:cs typeface="Times New Roman" panose="02020603050405020304" pitchFamily="18" charset="0"/>
              </a:rPr>
              <a:t>It came, a floweret bright, amid the cold of winter,</a:t>
            </a:r>
            <a:br>
              <a:rPr lang="en-US" sz="3200" b="1" dirty="0">
                <a:effectLst/>
                <a:latin typeface="Calibri" panose="020F0502020204030204" pitchFamily="34" charset="0"/>
                <a:ea typeface="Calibri" panose="020F0502020204030204" pitchFamily="34" charset="0"/>
                <a:cs typeface="Times New Roman" panose="02020603050405020304" pitchFamily="18" charset="0"/>
              </a:rPr>
            </a:br>
            <a:r>
              <a:rPr lang="en-US" sz="3200" b="1" dirty="0">
                <a:effectLst/>
                <a:latin typeface="Calibri" panose="020F0502020204030204" pitchFamily="34" charset="0"/>
                <a:ea typeface="Calibri" panose="020F0502020204030204" pitchFamily="34" charset="0"/>
                <a:cs typeface="Times New Roman" panose="02020603050405020304" pitchFamily="18" charset="0"/>
              </a:rPr>
              <a:t>when half spent was the night.</a:t>
            </a:r>
            <a:br>
              <a:rPr lang="en-US" sz="3200" b="1" dirty="0">
                <a:effectLst/>
                <a:latin typeface="Calibri" panose="020F0502020204030204" pitchFamily="34" charset="0"/>
                <a:ea typeface="Calibri" panose="020F0502020204030204" pitchFamily="34" charset="0"/>
                <a:cs typeface="Times New Roman" panose="02020603050405020304" pitchFamily="18" charset="0"/>
              </a:rPr>
            </a:br>
            <a:br>
              <a:rPr lang="en-US" sz="3200" b="1" dirty="0">
                <a:effectLst/>
                <a:latin typeface="Calibri" panose="020F0502020204030204" pitchFamily="34" charset="0"/>
                <a:ea typeface="Calibri" panose="020F0502020204030204" pitchFamily="34" charset="0"/>
                <a:cs typeface="Times New Roman" panose="02020603050405020304" pitchFamily="18" charset="0"/>
              </a:rPr>
            </a:br>
            <a:r>
              <a:rPr lang="en-US" sz="3200" b="1" dirty="0">
                <a:effectLst/>
                <a:latin typeface="Calibri" panose="020F0502020204030204" pitchFamily="34" charset="0"/>
                <a:ea typeface="Calibri" panose="020F0502020204030204" pitchFamily="34" charset="0"/>
                <a:cs typeface="Times New Roman" panose="02020603050405020304" pitchFamily="18" charset="0"/>
              </a:rPr>
              <a:t>2. Isaiah 'twas foretold it, the Rose I have in mind;</a:t>
            </a:r>
            <a:br>
              <a:rPr lang="en-US" sz="3200" b="1" dirty="0">
                <a:effectLst/>
                <a:latin typeface="Calibri" panose="020F0502020204030204" pitchFamily="34" charset="0"/>
                <a:ea typeface="Calibri" panose="020F0502020204030204" pitchFamily="34" charset="0"/>
                <a:cs typeface="Times New Roman" panose="02020603050405020304" pitchFamily="18" charset="0"/>
              </a:rPr>
            </a:br>
            <a:r>
              <a:rPr lang="en-US" sz="3200" b="1" dirty="0">
                <a:effectLst/>
                <a:latin typeface="Calibri" panose="020F0502020204030204" pitchFamily="34" charset="0"/>
                <a:ea typeface="Calibri" panose="020F0502020204030204" pitchFamily="34" charset="0"/>
                <a:cs typeface="Times New Roman" panose="02020603050405020304" pitchFamily="18" charset="0"/>
              </a:rPr>
              <a:t>with Mary we behold it, the virgin mother kind.</a:t>
            </a:r>
            <a:br>
              <a:rPr lang="en-US" sz="3200" b="1" dirty="0">
                <a:effectLst/>
                <a:latin typeface="Calibri" panose="020F0502020204030204" pitchFamily="34" charset="0"/>
                <a:ea typeface="Calibri" panose="020F0502020204030204" pitchFamily="34" charset="0"/>
                <a:cs typeface="Times New Roman" panose="02020603050405020304" pitchFamily="18" charset="0"/>
              </a:rPr>
            </a:br>
            <a:r>
              <a:rPr lang="en-US" sz="3200" b="1" dirty="0">
                <a:effectLst/>
                <a:latin typeface="Calibri" panose="020F0502020204030204" pitchFamily="34" charset="0"/>
                <a:ea typeface="Calibri" panose="020F0502020204030204" pitchFamily="34" charset="0"/>
                <a:cs typeface="Times New Roman" panose="02020603050405020304" pitchFamily="18" charset="0"/>
              </a:rPr>
              <a:t>To show God's love aright, she bore to us a Saviour,</a:t>
            </a:r>
            <a:br>
              <a:rPr lang="en-US" sz="3200" b="1" dirty="0">
                <a:effectLst/>
                <a:latin typeface="Calibri" panose="020F0502020204030204" pitchFamily="34" charset="0"/>
                <a:ea typeface="Calibri" panose="020F0502020204030204" pitchFamily="34" charset="0"/>
                <a:cs typeface="Times New Roman" panose="02020603050405020304" pitchFamily="18" charset="0"/>
              </a:rPr>
            </a:br>
            <a:r>
              <a:rPr lang="en-US" sz="3200" b="1" dirty="0">
                <a:effectLst/>
                <a:latin typeface="Calibri" panose="020F0502020204030204" pitchFamily="34" charset="0"/>
                <a:ea typeface="Calibri" panose="020F0502020204030204" pitchFamily="34" charset="0"/>
                <a:cs typeface="Times New Roman" panose="02020603050405020304" pitchFamily="18" charset="0"/>
              </a:rPr>
              <a:t>when half spent was the night.</a:t>
            </a:r>
            <a:br>
              <a:rPr lang="en-US" sz="3200" b="1" dirty="0">
                <a:effectLst/>
                <a:latin typeface="Calibri" panose="020F0502020204030204" pitchFamily="34" charset="0"/>
                <a:ea typeface="Calibri" panose="020F0502020204030204" pitchFamily="34" charset="0"/>
                <a:cs typeface="Times New Roman" panose="02020603050405020304" pitchFamily="18" charset="0"/>
              </a:rPr>
            </a:br>
            <a:endParaRPr lang="en-US" sz="3200" b="1" dirty="0"/>
          </a:p>
        </p:txBody>
      </p:sp>
    </p:spTree>
    <p:extLst>
      <p:ext uri="{BB962C8B-B14F-4D97-AF65-F5344CB8AC3E}">
        <p14:creationId xmlns:p14="http://schemas.microsoft.com/office/powerpoint/2010/main" val="27918322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8B9F60-4F2D-5180-247A-B8541527E8C8}"/>
              </a:ext>
            </a:extLst>
          </p:cNvPr>
          <p:cNvSpPr txBox="1"/>
          <p:nvPr/>
        </p:nvSpPr>
        <p:spPr>
          <a:xfrm>
            <a:off x="558800" y="558800"/>
            <a:ext cx="11328400" cy="4524315"/>
          </a:xfrm>
          <a:prstGeom prst="rect">
            <a:avLst/>
          </a:prstGeom>
          <a:noFill/>
        </p:spPr>
        <p:txBody>
          <a:bodyPr wrap="square">
            <a:spAutoFit/>
          </a:bodyPr>
          <a:lstStyle/>
          <a:p>
            <a:pPr marL="0" marR="0">
              <a:buNone/>
            </a:pP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3. This flower, whose fragrance tender with sweetness fills the air,</a:t>
            </a:r>
            <a:br>
              <a:rPr lang="en-US" sz="32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dispels with glorious splendour our darkness everywhere.</a:t>
            </a:r>
            <a:br>
              <a:rPr lang="en-US" sz="32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True flesh, yet very God, from sin and death he saves us</a:t>
            </a:r>
            <a:br>
              <a:rPr lang="en-US" sz="32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and shares our every load.</a:t>
            </a:r>
            <a:br>
              <a:rPr lang="en-US" sz="3200" b="1" kern="100" dirty="0">
                <a:effectLst/>
                <a:latin typeface="Calibri" panose="020F0502020204030204" pitchFamily="34" charset="0"/>
                <a:ea typeface="Calibri" panose="020F0502020204030204" pitchFamily="34" charset="0"/>
                <a:cs typeface="Times New Roman" panose="02020603050405020304" pitchFamily="18" charset="0"/>
              </a:rPr>
            </a:br>
            <a:br>
              <a:rPr lang="en-US" sz="32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4. O Saviour, child of Mary, who felt our human woe,</a:t>
            </a:r>
            <a:br>
              <a:rPr lang="en-US" sz="32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O Saviour, King of glory, who dost our weakness know,</a:t>
            </a:r>
            <a:br>
              <a:rPr lang="en-US" sz="32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bring us at length, we pray, to the bright courts of heaven</a:t>
            </a:r>
            <a:br>
              <a:rPr lang="en-US" sz="32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and to the endless day.</a:t>
            </a:r>
          </a:p>
        </p:txBody>
      </p:sp>
    </p:spTree>
    <p:extLst>
      <p:ext uri="{BB962C8B-B14F-4D97-AF65-F5344CB8AC3E}">
        <p14:creationId xmlns:p14="http://schemas.microsoft.com/office/powerpoint/2010/main" val="21592364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BD4C1D5-E269-3CF6-CC42-C15E4F88FE7C}"/>
              </a:ext>
            </a:extLst>
          </p:cNvPr>
          <p:cNvSpPr txBox="1"/>
          <p:nvPr/>
        </p:nvSpPr>
        <p:spPr>
          <a:xfrm>
            <a:off x="482600" y="254000"/>
            <a:ext cx="11506200" cy="7109190"/>
          </a:xfrm>
          <a:prstGeom prst="rect">
            <a:avLst/>
          </a:prstGeom>
          <a:noFill/>
        </p:spPr>
        <p:txBody>
          <a:bodyPr wrap="square">
            <a:spAutoFit/>
          </a:bodyPr>
          <a:lstStyle/>
          <a:p>
            <a:pPr marL="0" marR="0">
              <a:lnSpc>
                <a:spcPct val="107000"/>
              </a:lnSpc>
              <a:spcAft>
                <a:spcPts val="800"/>
              </a:spcAft>
              <a:buNone/>
            </a:pPr>
            <a:r>
              <a:rPr lang="en-CA" sz="3200" b="1" dirty="0">
                <a:solidFill>
                  <a:srgbClr val="000000"/>
                </a:solidFill>
                <a:effectLst/>
                <a:latin typeface="Calibri" panose="020F0502020204030204" pitchFamily="34" charset="0"/>
                <a:ea typeface="Calibri" panose="020F0502020204030204" pitchFamily="34" charset="0"/>
              </a:rPr>
              <a:t>			Prayer after Communion </a:t>
            </a:r>
            <a:endParaRPr lang="en-US" sz="3200" dirty="0">
              <a:effectLst/>
              <a:latin typeface="Calibri" panose="020F0502020204030204" pitchFamily="34" charset="0"/>
              <a:ea typeface="Calibri" panose="020F0502020204030204" pitchFamily="34" charset="0"/>
            </a:endParaRPr>
          </a:p>
          <a:p>
            <a:pPr marL="1371600" marR="0" indent="-1371600">
              <a:lnSpc>
                <a:spcPct val="107000"/>
              </a:lnSpc>
              <a:spcAft>
                <a:spcPts val="800"/>
              </a:spcAft>
              <a:buNone/>
            </a:pPr>
            <a:r>
              <a:rPr lang="en-CA" sz="3200" dirty="0">
                <a:solidFill>
                  <a:srgbClr val="000000"/>
                </a:solidFill>
                <a:effectLst/>
                <a:latin typeface="Calibri" panose="020F0502020204030204" pitchFamily="34" charset="0"/>
                <a:ea typeface="Calibri" panose="020F0502020204030204" pitchFamily="34" charset="0"/>
              </a:rPr>
              <a:t>Presider: 	Loving God, Christ our Lord, Holy Spirit, you have nourished us, body and soul, in this meal. </a:t>
            </a:r>
            <a:r>
              <a:rPr lang="en-US" sz="3200" dirty="0">
                <a:latin typeface="Calibri" panose="020F0502020204030204" pitchFamily="34" charset="0"/>
                <a:ea typeface="Calibri" panose="020F0502020204030204" pitchFamily="34" charset="0"/>
              </a:rPr>
              <a:t> </a:t>
            </a:r>
            <a:r>
              <a:rPr lang="en-CA" sz="3200" dirty="0">
                <a:solidFill>
                  <a:srgbClr val="000000"/>
                </a:solidFill>
                <a:effectLst/>
                <a:latin typeface="Calibri" panose="020F0502020204030204" pitchFamily="34" charset="0"/>
                <a:ea typeface="Calibri" panose="020F0502020204030204" pitchFamily="34" charset="0"/>
              </a:rPr>
              <a:t>We have heard your love, so send us out to speak it.</a:t>
            </a:r>
            <a:r>
              <a:rPr lang="en-US" sz="3200" dirty="0">
                <a:latin typeface="Calibri" panose="020F0502020204030204" pitchFamily="34" charset="0"/>
                <a:ea typeface="Calibri" panose="020F0502020204030204" pitchFamily="34" charset="0"/>
              </a:rPr>
              <a:t> </a:t>
            </a:r>
            <a:r>
              <a:rPr lang="en-CA" sz="3200" dirty="0">
                <a:solidFill>
                  <a:srgbClr val="000000"/>
                </a:solidFill>
                <a:effectLst/>
                <a:latin typeface="Calibri" panose="020F0502020204030204" pitchFamily="34" charset="0"/>
                <a:ea typeface="Calibri" panose="020F0502020204030204" pitchFamily="34" charset="0"/>
              </a:rPr>
              <a:t>We have seen your love, so send us out to show it.</a:t>
            </a:r>
            <a:r>
              <a:rPr lang="en-US" sz="3200" dirty="0">
                <a:latin typeface="Calibri" panose="020F0502020204030204" pitchFamily="34" charset="0"/>
                <a:ea typeface="Calibri" panose="020F0502020204030204" pitchFamily="34" charset="0"/>
              </a:rPr>
              <a:t> </a:t>
            </a:r>
            <a:r>
              <a:rPr lang="en-CA" sz="3200" dirty="0">
                <a:solidFill>
                  <a:srgbClr val="000000"/>
                </a:solidFill>
                <a:effectLst/>
                <a:latin typeface="Calibri" panose="020F0502020204030204" pitchFamily="34" charset="0"/>
                <a:ea typeface="Calibri" panose="020F0502020204030204" pitchFamily="34" charset="0"/>
              </a:rPr>
              <a:t>We have been fed by your love, so send us out to share it. And let all things be done for your glory, in Jesus’ name. </a:t>
            </a:r>
            <a:r>
              <a:rPr lang="en-CA" sz="3200" b="1" dirty="0">
                <a:solidFill>
                  <a:srgbClr val="000000"/>
                </a:solidFill>
                <a:effectLst/>
                <a:latin typeface="Calibri" panose="020F0502020204030204" pitchFamily="34" charset="0"/>
                <a:ea typeface="Calibri" panose="020F0502020204030204" pitchFamily="34" charset="0"/>
              </a:rPr>
              <a:t>Amen.</a:t>
            </a:r>
            <a:endParaRPr lang="en-US" sz="3200" dirty="0">
              <a:effectLst/>
              <a:latin typeface="Calibri" panose="020F0502020204030204" pitchFamily="34" charset="0"/>
              <a:ea typeface="Calibri" panose="020F0502020204030204" pitchFamily="34" charset="0"/>
            </a:endParaRPr>
          </a:p>
          <a:p>
            <a:pPr marL="1371600" marR="0" indent="-1371600">
              <a:lnSpc>
                <a:spcPct val="107000"/>
              </a:lnSpc>
              <a:spcAft>
                <a:spcPts val="800"/>
              </a:spcAft>
              <a:buNone/>
            </a:pPr>
            <a:r>
              <a:rPr lang="en-CA" sz="3200" b="1" dirty="0">
                <a:solidFill>
                  <a:srgbClr val="000000"/>
                </a:solidFill>
                <a:effectLst/>
                <a:latin typeface="Calibri" panose="020F0502020204030204" pitchFamily="34" charset="0"/>
                <a:ea typeface="Calibri" panose="020F0502020204030204" pitchFamily="34" charset="0"/>
              </a:rPr>
              <a:t>Presider:	</a:t>
            </a:r>
            <a:r>
              <a:rPr lang="en-CA" sz="3200" dirty="0">
                <a:effectLst/>
                <a:latin typeface="Calibri" panose="020F0502020204030204" pitchFamily="34" charset="0"/>
                <a:ea typeface="Calibri" panose="020F0502020204030204" pitchFamily="34" charset="0"/>
              </a:rPr>
              <a:t>Glory to God, </a:t>
            </a:r>
            <a:endParaRPr lang="en-US" sz="3200" dirty="0">
              <a:effectLst/>
              <a:latin typeface="Calibri" panose="020F0502020204030204" pitchFamily="34" charset="0"/>
              <a:ea typeface="Calibri" panose="020F0502020204030204" pitchFamily="34" charset="0"/>
            </a:endParaRPr>
          </a:p>
          <a:p>
            <a:pPr marL="1371600" marR="0" indent="-1371600">
              <a:lnSpc>
                <a:spcPct val="107000"/>
              </a:lnSpc>
              <a:spcAft>
                <a:spcPts val="800"/>
              </a:spcAft>
              <a:buNone/>
            </a:pPr>
            <a:r>
              <a:rPr lang="en-CA" sz="3200" b="1" dirty="0">
                <a:solidFill>
                  <a:srgbClr val="000000"/>
                </a:solidFill>
                <a:effectLst/>
                <a:latin typeface="Calibri" panose="020F0502020204030204" pitchFamily="34" charset="0"/>
                <a:ea typeface="Calibri" panose="020F0502020204030204" pitchFamily="34" charset="0"/>
              </a:rPr>
              <a:t>All:	</a:t>
            </a:r>
            <a:r>
              <a:rPr lang="en-CA" sz="3200" b="1" dirty="0">
                <a:effectLst/>
                <a:latin typeface="Calibri" panose="020F0502020204030204" pitchFamily="34" charset="0"/>
                <a:ea typeface="Calibri" panose="020F0502020204030204" pitchFamily="34" charset="0"/>
              </a:rPr>
              <a:t>whose power, working in us, can do infinitely more than we can ask or imagine. Glory to God from generation to generation, in the Church and in Christ Jesus, for ever and ever. Amen.</a:t>
            </a:r>
            <a:endParaRPr lang="en-US" sz="3200" dirty="0">
              <a:effectLst/>
              <a:latin typeface="Calibri" panose="020F0502020204030204" pitchFamily="34" charset="0"/>
              <a:ea typeface="Calibri" panose="020F0502020204030204" pitchFamily="34" charset="0"/>
            </a:endParaRPr>
          </a:p>
          <a:p>
            <a:pPr marL="0" marR="0">
              <a:lnSpc>
                <a:spcPct val="107000"/>
              </a:lnSpc>
              <a:spcAft>
                <a:spcPts val="800"/>
              </a:spcAft>
              <a:buNone/>
            </a:pPr>
            <a:r>
              <a:rPr lang="en-CA" sz="1800" b="1" dirty="0">
                <a:effectLst/>
                <a:latin typeface="Calibri" panose="020F050202020403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2473581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F61806-457E-108D-AB2B-DC7849D75AC7}"/>
              </a:ext>
            </a:extLst>
          </p:cNvPr>
          <p:cNvSpPr txBox="1"/>
          <p:nvPr/>
        </p:nvSpPr>
        <p:spPr>
          <a:xfrm>
            <a:off x="381000" y="1"/>
            <a:ext cx="11430000" cy="3527248"/>
          </a:xfrm>
          <a:prstGeom prst="rect">
            <a:avLst/>
          </a:prstGeom>
          <a:noFill/>
        </p:spPr>
        <p:txBody>
          <a:bodyPr wrap="square">
            <a:spAutoFit/>
          </a:bodyPr>
          <a:lstStyle/>
          <a:p>
            <a:pPr marL="0" marR="0">
              <a:lnSpc>
                <a:spcPct val="107000"/>
              </a:lnSpc>
              <a:spcAft>
                <a:spcPts val="800"/>
              </a:spcAft>
              <a:buNone/>
            </a:pPr>
            <a:r>
              <a:rPr lang="en-CA" sz="3200" b="1" dirty="0">
                <a:effectLst/>
                <a:latin typeface="Calibri" panose="020F0502020204030204" pitchFamily="34" charset="0"/>
                <a:ea typeface="Calibri" panose="020F0502020204030204" pitchFamily="34" charset="0"/>
              </a:rPr>
              <a:t>Announcements</a:t>
            </a:r>
            <a:endParaRPr lang="en-US" sz="3200" dirty="0">
              <a:effectLst/>
              <a:latin typeface="Calibri" panose="020F0502020204030204" pitchFamily="34" charset="0"/>
              <a:ea typeface="Calibri" panose="020F0502020204030204" pitchFamily="34" charset="0"/>
            </a:endParaRPr>
          </a:p>
          <a:p>
            <a:pPr marL="1371600" marR="0" indent="-1371600">
              <a:lnSpc>
                <a:spcPct val="107000"/>
              </a:lnSpc>
              <a:spcAft>
                <a:spcPts val="800"/>
              </a:spcAft>
              <a:buNone/>
            </a:pPr>
            <a:r>
              <a:rPr lang="en-CA" sz="3200" b="1" dirty="0">
                <a:effectLst/>
                <a:latin typeface="Calibri" panose="020F0502020204030204" pitchFamily="34" charset="0"/>
                <a:ea typeface="Calibri" panose="020F0502020204030204" pitchFamily="34" charset="0"/>
              </a:rPr>
              <a:t>Benediction</a:t>
            </a:r>
            <a:endParaRPr lang="en-US" sz="3200" dirty="0">
              <a:effectLst/>
              <a:latin typeface="Calibri" panose="020F0502020204030204" pitchFamily="34" charset="0"/>
              <a:ea typeface="Calibri" panose="020F0502020204030204" pitchFamily="34" charset="0"/>
            </a:endParaRPr>
          </a:p>
          <a:p>
            <a:pPr marL="1371600" marR="0" indent="-1371600">
              <a:lnSpc>
                <a:spcPct val="107000"/>
              </a:lnSpc>
              <a:spcAft>
                <a:spcPts val="800"/>
              </a:spcAft>
              <a:buNone/>
            </a:pPr>
            <a:r>
              <a:rPr lang="en-CA" sz="3200" dirty="0">
                <a:solidFill>
                  <a:srgbClr val="000000"/>
                </a:solidFill>
                <a:effectLst/>
                <a:latin typeface="Calibri" panose="020F0502020204030204" pitchFamily="34" charset="0"/>
                <a:ea typeface="Calibri" panose="020F0502020204030204" pitchFamily="34" charset="0"/>
              </a:rPr>
              <a:t>Presider: 	The Lord bless you and keep you. The Lord be kind and 	gracious to you. The Lord look upon you with favour</a:t>
            </a:r>
            <a:r>
              <a:rPr lang="en-US" sz="3200" dirty="0">
                <a:latin typeface="Calibri" panose="020F0502020204030204" pitchFamily="34" charset="0"/>
                <a:ea typeface="Calibri" panose="020F0502020204030204" pitchFamily="34" charset="0"/>
              </a:rPr>
              <a:t> </a:t>
            </a:r>
            <a:r>
              <a:rPr lang="en-CA" sz="3200" dirty="0">
                <a:solidFill>
                  <a:srgbClr val="000000"/>
                </a:solidFill>
                <a:effectLst/>
                <a:latin typeface="Calibri" panose="020F0502020204030204" pitchFamily="34" charset="0"/>
                <a:ea typeface="Calibri" panose="020F0502020204030204" pitchFamily="34" charset="0"/>
              </a:rPr>
              <a:t>and 	give you peace. </a:t>
            </a:r>
            <a:r>
              <a:rPr lang="en-CA" sz="3200" b="1" dirty="0">
                <a:solidFill>
                  <a:srgbClr val="000000"/>
                </a:solidFill>
                <a:effectLst/>
                <a:latin typeface="Calibri" panose="020F0502020204030204" pitchFamily="34" charset="0"/>
                <a:ea typeface="Calibri" panose="020F0502020204030204" pitchFamily="34" charset="0"/>
              </a:rPr>
              <a:t>Amen.</a:t>
            </a:r>
            <a:r>
              <a:rPr lang="en-CA" sz="3200" dirty="0">
                <a:solidFill>
                  <a:srgbClr val="000000"/>
                </a:solidFill>
                <a:effectLst/>
                <a:latin typeface="Calibri" panose="020F0502020204030204" pitchFamily="34" charset="0"/>
                <a:ea typeface="Calibri" panose="020F0502020204030204" pitchFamily="34" charset="0"/>
              </a:rPr>
              <a:t>	</a:t>
            </a:r>
          </a:p>
          <a:p>
            <a:pPr>
              <a:buNone/>
            </a:pPr>
            <a:r>
              <a:rPr lang="en-CA" sz="3200" dirty="0">
                <a:solidFill>
                  <a:srgbClr val="000000"/>
                </a:solidFill>
                <a:effectLst/>
                <a:latin typeface="Calibri" panose="020F0502020204030204" pitchFamily="34" charset="0"/>
                <a:ea typeface="Calibri" panose="020F0502020204030204" pitchFamily="34" charset="0"/>
              </a:rPr>
              <a:t>	</a:t>
            </a:r>
            <a:endParaRPr lang="en-US" sz="3200" dirty="0"/>
          </a:p>
        </p:txBody>
      </p:sp>
      <p:sp>
        <p:nvSpPr>
          <p:cNvPr id="5" name="TextBox 4">
            <a:extLst>
              <a:ext uri="{FF2B5EF4-FFF2-40B4-BE49-F238E27FC236}">
                <a16:creationId xmlns:a16="http://schemas.microsoft.com/office/drawing/2014/main" id="{EB1B2133-4464-1264-29D5-31A7DAF7C9D6}"/>
              </a:ext>
            </a:extLst>
          </p:cNvPr>
          <p:cNvSpPr txBox="1"/>
          <p:nvPr/>
        </p:nvSpPr>
        <p:spPr>
          <a:xfrm rot="10800000" flipV="1">
            <a:off x="381000" y="3254654"/>
            <a:ext cx="12141200" cy="584775"/>
          </a:xfrm>
          <a:prstGeom prst="rect">
            <a:avLst/>
          </a:prstGeom>
          <a:noFill/>
        </p:spPr>
        <p:txBody>
          <a:bodyPr wrap="square">
            <a:spAutoFit/>
          </a:bodyPr>
          <a:lstStyle/>
          <a:p>
            <a:r>
              <a:rPr lang="en-CA" sz="3200" b="1" dirty="0"/>
              <a:t>Recessional Hymn #128: </a:t>
            </a:r>
            <a:r>
              <a:rPr lang="en-CA" sz="3200" b="1" i="1" dirty="0"/>
              <a:t>There’s a Voice in the Wilderness Crying </a:t>
            </a:r>
            <a:endParaRPr lang="en-US" sz="3200" dirty="0"/>
          </a:p>
        </p:txBody>
      </p:sp>
      <p:sp>
        <p:nvSpPr>
          <p:cNvPr id="7" name="TextBox 6">
            <a:extLst>
              <a:ext uri="{FF2B5EF4-FFF2-40B4-BE49-F238E27FC236}">
                <a16:creationId xmlns:a16="http://schemas.microsoft.com/office/drawing/2014/main" id="{D9F71A48-E622-89F4-DD98-5F30CBA4F593}"/>
              </a:ext>
            </a:extLst>
          </p:cNvPr>
          <p:cNvSpPr txBox="1"/>
          <p:nvPr/>
        </p:nvSpPr>
        <p:spPr>
          <a:xfrm rot="10800000" flipV="1">
            <a:off x="381000" y="4186171"/>
            <a:ext cx="11607800" cy="3046988"/>
          </a:xfrm>
          <a:prstGeom prst="rect">
            <a:avLst/>
          </a:prstGeom>
          <a:noFill/>
        </p:spPr>
        <p:txBody>
          <a:bodyPr wrap="square">
            <a:spAutoFit/>
          </a:bodyPr>
          <a:lstStyle/>
          <a:p>
            <a:r>
              <a:rPr lang="en-US" sz="3200" b="1" dirty="0">
                <a:effectLst/>
                <a:latin typeface="Calibri" panose="020F0502020204030204" pitchFamily="34" charset="0"/>
                <a:ea typeface="Calibri" panose="020F0502020204030204" pitchFamily="34" charset="0"/>
                <a:cs typeface="Times New Roman" panose="02020603050405020304" pitchFamily="18" charset="0"/>
              </a:rPr>
              <a:t>1. There's a voice in the wilderness crying, a call from the ways untrod: prepare in the desert a highway, a highway for our God!</a:t>
            </a:r>
            <a:br>
              <a:rPr lang="en-US" sz="3200" b="1" dirty="0">
                <a:effectLst/>
                <a:latin typeface="Calibri" panose="020F0502020204030204" pitchFamily="34" charset="0"/>
                <a:ea typeface="Calibri" panose="020F0502020204030204" pitchFamily="34" charset="0"/>
                <a:cs typeface="Times New Roman" panose="02020603050405020304" pitchFamily="18" charset="0"/>
              </a:rPr>
            </a:br>
            <a:r>
              <a:rPr lang="en-US" sz="3200" b="1" dirty="0">
                <a:effectLst/>
                <a:latin typeface="Calibri" panose="020F0502020204030204" pitchFamily="34" charset="0"/>
                <a:ea typeface="Calibri" panose="020F0502020204030204" pitchFamily="34" charset="0"/>
                <a:cs typeface="Times New Roman" panose="02020603050405020304" pitchFamily="18" charset="0"/>
              </a:rPr>
              <a:t>The valleys shall be exalted, the lofty hills brought low;</a:t>
            </a:r>
            <a:br>
              <a:rPr lang="en-US" sz="3200" b="1" dirty="0">
                <a:effectLst/>
                <a:latin typeface="Calibri" panose="020F0502020204030204" pitchFamily="34" charset="0"/>
                <a:ea typeface="Calibri" panose="020F0502020204030204" pitchFamily="34" charset="0"/>
                <a:cs typeface="Times New Roman" panose="02020603050405020304" pitchFamily="18" charset="0"/>
              </a:rPr>
            </a:br>
            <a:r>
              <a:rPr lang="en-US" sz="3200" b="1" dirty="0">
                <a:effectLst/>
                <a:latin typeface="Calibri" panose="020F0502020204030204" pitchFamily="34" charset="0"/>
                <a:ea typeface="Calibri" panose="020F0502020204030204" pitchFamily="34" charset="0"/>
                <a:cs typeface="Times New Roman" panose="02020603050405020304" pitchFamily="18" charset="0"/>
              </a:rPr>
              <a:t>make straight all the crooked places where the Lord our God may go!</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sz="3200" dirty="0"/>
          </a:p>
        </p:txBody>
      </p:sp>
    </p:spTree>
    <p:extLst>
      <p:ext uri="{BB962C8B-B14F-4D97-AF65-F5344CB8AC3E}">
        <p14:creationId xmlns:p14="http://schemas.microsoft.com/office/powerpoint/2010/main" val="426450307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81EFDC-DD88-5692-8EF9-6CF5C0DFE2C7}"/>
              </a:ext>
            </a:extLst>
          </p:cNvPr>
          <p:cNvSpPr txBox="1"/>
          <p:nvPr/>
        </p:nvSpPr>
        <p:spPr>
          <a:xfrm>
            <a:off x="451104" y="0"/>
            <a:ext cx="11740896" cy="7478970"/>
          </a:xfrm>
          <a:prstGeom prst="rect">
            <a:avLst/>
          </a:prstGeom>
          <a:noFill/>
        </p:spPr>
        <p:txBody>
          <a:bodyPr wrap="square">
            <a:spAutoFit/>
          </a:bodyPr>
          <a:lstStyle/>
          <a:p>
            <a:pPr marL="0" marR="0">
              <a:buNone/>
            </a:pP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2. O Zion, that </a:t>
            </a:r>
            <a:r>
              <a:rPr lang="en-US" sz="3200" b="1" kern="100" dirty="0" err="1">
                <a:effectLst/>
                <a:latin typeface="Calibri" panose="020F0502020204030204" pitchFamily="34" charset="0"/>
                <a:ea typeface="Calibri" panose="020F0502020204030204" pitchFamily="34" charset="0"/>
                <a:cs typeface="Times New Roman" panose="02020603050405020304" pitchFamily="18" charset="0"/>
              </a:rPr>
              <a:t>bringest</a:t>
            </a: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 good tidings, go up to the heights and sing!</a:t>
            </a:r>
            <a:br>
              <a:rPr lang="en-US" sz="32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Proclaim to a desolate people the coming of their King.</a:t>
            </a:r>
            <a:br>
              <a:rPr lang="en-US" sz="32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Like the flowers of the field they perish, like grass our works decay,</a:t>
            </a:r>
            <a:br>
              <a:rPr lang="en-US" sz="32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the power and pomp of nations shall pass like a dream away,</a:t>
            </a:r>
            <a:br>
              <a:rPr lang="en-US" sz="3200" b="1" kern="100" dirty="0">
                <a:effectLst/>
                <a:latin typeface="Calibri" panose="020F0502020204030204" pitchFamily="34" charset="0"/>
                <a:ea typeface="Calibri" panose="020F0502020204030204" pitchFamily="34" charset="0"/>
                <a:cs typeface="Times New Roman" panose="02020603050405020304" pitchFamily="18" charset="0"/>
              </a:rPr>
            </a:br>
            <a:br>
              <a:rPr lang="en-US" sz="32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3. but the word of our God is steadfast; the arm of the Lord is strong;</a:t>
            </a:r>
            <a:br>
              <a:rPr lang="en-US" sz="32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God stands in the midst of nations, and soon will right the wrong.</a:t>
            </a:r>
            <a:br>
              <a:rPr lang="en-US" sz="32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God shall feed the flock like a shepherd, the lambs will gently hold,</a:t>
            </a:r>
            <a:br>
              <a:rPr lang="en-US" sz="32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3200" b="1" kern="100" dirty="0">
                <a:effectLst/>
                <a:latin typeface="Calibri" panose="020F0502020204030204" pitchFamily="34" charset="0"/>
                <a:ea typeface="Calibri" panose="020F0502020204030204" pitchFamily="34" charset="0"/>
                <a:cs typeface="Times New Roman" panose="02020603050405020304" pitchFamily="18" charset="0"/>
              </a:rPr>
              <a:t>to pastures of peace will lead them, and bring them safe to the fold.</a:t>
            </a:r>
          </a:p>
          <a:p>
            <a:endParaRPr lang="en-CA" sz="3200" dirty="0"/>
          </a:p>
          <a:p>
            <a:r>
              <a:rPr lang="en-CA" sz="3200" dirty="0"/>
              <a:t>Presider: 	Alleluia! Let us go in peace to love and serve the Lord. </a:t>
            </a:r>
            <a:endParaRPr lang="en-US" sz="3200" dirty="0"/>
          </a:p>
          <a:p>
            <a:r>
              <a:rPr lang="en-CA" sz="3200" b="1" dirty="0"/>
              <a:t>People: 		Thanks be to God. Alleluia!</a:t>
            </a:r>
            <a:endParaRPr lang="en-US" sz="3200" dirty="0"/>
          </a:p>
          <a:p>
            <a:pPr marL="0" marR="0">
              <a:buNone/>
            </a:pPr>
            <a:endParaRPr lang="en-US" sz="3200" b="1" kern="100" dirty="0">
              <a:latin typeface="Calibri" panose="020F0502020204030204" pitchFamily="34" charset="0"/>
              <a:ea typeface="Calibri" panose="020F0502020204030204" pitchFamily="34" charset="0"/>
              <a:cs typeface="Times New Roman" panose="02020603050405020304" pitchFamily="18" charset="0"/>
            </a:endParaRPr>
          </a:p>
          <a:p>
            <a:pPr marL="0" marR="0">
              <a:buNone/>
            </a:pPr>
            <a:endParaRPr lang="en-US" sz="3200"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658946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835C2B-F1E5-E2D9-DA49-8CDC89D3057B}"/>
              </a:ext>
            </a:extLst>
          </p:cNvPr>
          <p:cNvSpPr txBox="1"/>
          <p:nvPr/>
        </p:nvSpPr>
        <p:spPr>
          <a:xfrm>
            <a:off x="0" y="-276446"/>
            <a:ext cx="12062460" cy="7754943"/>
          </a:xfrm>
          <a:prstGeom prst="rect">
            <a:avLst/>
          </a:prstGeom>
          <a:noFill/>
        </p:spPr>
        <p:txBody>
          <a:bodyPr wrap="square">
            <a:spAutoFit/>
          </a:bodyPr>
          <a:lstStyle/>
          <a:p>
            <a:endParaRPr lang="en-CA" sz="2800" b="1" u="sng"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endParaRPr>
          </a:p>
          <a:p>
            <a:pPr marL="2286000">
              <a:lnSpc>
                <a:spcPct val="107000"/>
              </a:lnSpc>
              <a:spcAft>
                <a:spcPts val="800"/>
              </a:spcAft>
            </a:pPr>
            <a:r>
              <a:rPr lang="en-CA" sz="2800" b="1"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                       </a:t>
            </a:r>
            <a:r>
              <a:rPr lang="en-CA" sz="3200" b="1" u="sng" dirty="0">
                <a:solidFill>
                  <a:srgbClr val="000000"/>
                </a:solidFill>
                <a:effectLst/>
                <a:highlight>
                  <a:srgbClr val="FFFFFF"/>
                </a:highlight>
                <a:latin typeface="Calibri" panose="020F0502020204030204" pitchFamily="34" charset="0"/>
                <a:ea typeface="Times New Roman" panose="02020603050405020304" pitchFamily="18" charset="0"/>
                <a:cs typeface="Calibri" panose="020F0502020204030204" pitchFamily="34" charset="0"/>
              </a:rPr>
              <a:t>ANNOUNCEMENTS</a:t>
            </a:r>
            <a:endParaRPr lang="en-US" sz="3200" dirty="0">
              <a:solidFill>
                <a:srgbClr val="000000"/>
              </a:solidFill>
              <a:effectLst/>
              <a:latin typeface="Calibri" panose="020F0502020204030204" pitchFamily="34" charset="0"/>
              <a:ea typeface="Calibri" panose="020F0502020204030204" pitchFamily="34" charset="0"/>
            </a:endParaRPr>
          </a:p>
          <a:p>
            <a:r>
              <a:rPr lang="en-US" sz="3200" b="1" dirty="0"/>
              <a:t>Welcome to St. Cyprian’s and Iona</a:t>
            </a:r>
            <a:r>
              <a:rPr lang="en-US" sz="3200" dirty="0"/>
              <a:t>, as we continue our </a:t>
            </a:r>
            <a:r>
              <a:rPr lang="en-US" sz="3200" b="1" dirty="0"/>
              <a:t>combined worship and ministry at 10:30 a.m. on Sundays</a:t>
            </a:r>
            <a:r>
              <a:rPr lang="en-US" sz="3200" dirty="0"/>
              <a:t>. After today’s service, we invite everyone to join </a:t>
            </a:r>
            <a:r>
              <a:rPr lang="en-US" sz="3200" b="1" dirty="0"/>
              <a:t>a joint fellowship time </a:t>
            </a:r>
            <a:r>
              <a:rPr lang="en-US" sz="3200" dirty="0"/>
              <a:t>together</a:t>
            </a:r>
            <a:r>
              <a:rPr lang="en-US" sz="3200" b="1" dirty="0"/>
              <a:t> in the Iona space</a:t>
            </a:r>
            <a:r>
              <a:rPr lang="en-US" sz="3200" dirty="0"/>
              <a:t>. </a:t>
            </a:r>
          </a:p>
          <a:p>
            <a:pPr algn="ctr">
              <a:lnSpc>
                <a:spcPct val="107000"/>
              </a:lnSpc>
              <a:spcAft>
                <a:spcPts val="800"/>
              </a:spcAft>
            </a:pPr>
            <a:r>
              <a:rPr lang="en-CA" sz="3200" b="1" u="sng" dirty="0">
                <a:solidFill>
                  <a:srgbClr val="242424"/>
                </a:solidFill>
                <a:latin typeface="Calibri" panose="020F0502020204030204" pitchFamily="34" charset="0"/>
                <a:ea typeface="Times New Roman" panose="02020603050405020304" pitchFamily="18" charset="0"/>
                <a:cs typeface="Times New Roman" panose="02020603050405020304" pitchFamily="18" charset="0"/>
              </a:rPr>
              <a:t> Noon Meditation</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CA" sz="3200" dirty="0">
                <a:solidFill>
                  <a:srgbClr val="242424"/>
                </a:solidFill>
                <a:latin typeface="Calibri" panose="020F0502020204030204" pitchFamily="34" charset="0"/>
                <a:ea typeface="Times New Roman" panose="02020603050405020304" pitchFamily="18" charset="0"/>
                <a:cs typeface="Times New Roman" panose="02020603050405020304" pitchFamily="18" charset="0"/>
              </a:rPr>
              <a:t>The </a:t>
            </a:r>
            <a:r>
              <a:rPr lang="en-CA" sz="3200" b="1" dirty="0">
                <a:solidFill>
                  <a:srgbClr val="242424"/>
                </a:solidFill>
                <a:latin typeface="Calibri" panose="020F0502020204030204" pitchFamily="34" charset="0"/>
                <a:ea typeface="Times New Roman" panose="02020603050405020304" pitchFamily="18" charset="0"/>
                <a:cs typeface="Times New Roman" panose="02020603050405020304" pitchFamily="18" charset="0"/>
              </a:rPr>
              <a:t>Wednesday meditation meets </a:t>
            </a:r>
            <a:r>
              <a:rPr lang="en-CA" sz="3200" dirty="0">
                <a:solidFill>
                  <a:srgbClr val="242424"/>
                </a:solidFill>
                <a:latin typeface="Calibri" panose="020F0502020204030204" pitchFamily="34" charset="0"/>
                <a:ea typeface="Times New Roman" panose="02020603050405020304" pitchFamily="18" charset="0"/>
                <a:cs typeface="Times New Roman" panose="02020603050405020304" pitchFamily="18" charset="0"/>
              </a:rPr>
              <a:t>with David Rudd and others</a:t>
            </a:r>
            <a:r>
              <a:rPr lang="en-CA" sz="3200" b="1" dirty="0">
                <a:solidFill>
                  <a:srgbClr val="242424"/>
                </a:solidFill>
                <a:latin typeface="Calibri" panose="020F0502020204030204" pitchFamily="34" charset="0"/>
                <a:ea typeface="Times New Roman" panose="02020603050405020304" pitchFamily="18" charset="0"/>
                <a:cs typeface="Times New Roman" panose="02020603050405020304" pitchFamily="18" charset="0"/>
              </a:rPr>
              <a:t> at 12 noon </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CA" sz="3200" b="1" dirty="0">
                <a:solidFill>
                  <a:srgbClr val="0000FF"/>
                </a:solidFill>
                <a:latin typeface="Calibri" panose="020F0502020204030204" pitchFamily="34" charset="0"/>
                <a:ea typeface="Times New Roman" panose="02020603050405020304" pitchFamily="18" charset="0"/>
                <a:cs typeface="Times New Roman" panose="02020603050405020304" pitchFamily="18" charset="0"/>
                <a:hlinkClick r:id="rId2"/>
              </a:rPr>
              <a:t>https://us02web.zoom.us/j/9321564941?pwd=QmhLdDZ6ekQ2a1FLMmRWK2tXU0F0Zz09</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CA" sz="3200" dirty="0">
                <a:solidFill>
                  <a:srgbClr val="242424"/>
                </a:solidFill>
                <a:latin typeface="Calibri" panose="020F0502020204030204" pitchFamily="34" charset="0"/>
                <a:ea typeface="Times New Roman" panose="02020603050405020304" pitchFamily="18" charset="0"/>
                <a:cs typeface="Times New Roman" panose="02020603050405020304" pitchFamily="18" charset="0"/>
              </a:rPr>
              <a:t>Meeting ID: 932 156 4941</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CA" sz="3200" dirty="0">
                <a:solidFill>
                  <a:srgbClr val="242424"/>
                </a:solidFill>
                <a:latin typeface="Calibri" panose="020F0502020204030204" pitchFamily="34" charset="0"/>
                <a:ea typeface="Times New Roman" panose="02020603050405020304" pitchFamily="18" charset="0"/>
                <a:cs typeface="Times New Roman" panose="02020603050405020304" pitchFamily="18" charset="0"/>
              </a:rPr>
              <a:t>               Passcode: 1080 </a:t>
            </a:r>
            <a:r>
              <a:rPr lang="en-US" sz="3200" dirty="0"/>
              <a:t>			</a:t>
            </a:r>
            <a:endParaRPr lang="en-US" sz="2800" dirty="0">
              <a:solidFill>
                <a:srgbClr val="000000"/>
              </a:solidFill>
              <a:effectLst/>
              <a:latin typeface="Calibri" panose="020F0502020204030204" pitchFamily="34" charset="0"/>
              <a:ea typeface="Calibri" panose="020F0502020204030204" pitchFamily="34" charset="0"/>
            </a:endParaRPr>
          </a:p>
          <a:p>
            <a:pPr algn="ctr"/>
            <a:endParaRPr lang="en-US" sz="28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1769755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2B41ED4-5B79-8A38-E198-502806891802}"/>
              </a:ext>
            </a:extLst>
          </p:cNvPr>
          <p:cNvSpPr txBox="1"/>
          <p:nvPr/>
        </p:nvSpPr>
        <p:spPr>
          <a:xfrm>
            <a:off x="276447" y="1"/>
            <a:ext cx="11633613" cy="6986528"/>
          </a:xfrm>
          <a:prstGeom prst="rect">
            <a:avLst/>
          </a:prstGeom>
          <a:noFill/>
        </p:spPr>
        <p:txBody>
          <a:bodyPr wrap="square">
            <a:spAutoFit/>
          </a:bodyPr>
          <a:lstStyle/>
          <a:p>
            <a:r>
              <a:rPr lang="en-CA" sz="3200" b="1" dirty="0"/>
              <a:t> 					</a:t>
            </a:r>
            <a:r>
              <a:rPr lang="en-CA" sz="3200" b="1" u="sng" dirty="0"/>
              <a:t>Friday Zoom Bible Study</a:t>
            </a:r>
            <a:endParaRPr lang="en-US" sz="3200" dirty="0"/>
          </a:p>
          <a:p>
            <a:r>
              <a:rPr lang="en-CA" sz="3200" dirty="0"/>
              <a:t>       Rev. John’s </a:t>
            </a:r>
            <a:r>
              <a:rPr lang="en-CA" sz="3200" b="1" dirty="0"/>
              <a:t>weekly Zoom Bible Study, which meets on Fridays at 7 p.m., on Zoom continues our </a:t>
            </a:r>
            <a:r>
              <a:rPr lang="en-CA" sz="3200" dirty="0"/>
              <a:t>series on “David: Developing a Heart for God.” All are welcome to join at any time. </a:t>
            </a:r>
            <a:endParaRPr lang="en-US" sz="3200" dirty="0"/>
          </a:p>
          <a:p>
            <a:pPr algn="ctr"/>
            <a:r>
              <a:rPr lang="en-CA" sz="3200" dirty="0"/>
              <a:t>The link for the Zoom study is:</a:t>
            </a:r>
            <a:endParaRPr lang="en-US" sz="3200" dirty="0"/>
          </a:p>
          <a:p>
            <a:pPr algn="ctr"/>
            <a:r>
              <a:rPr lang="en-CA" sz="3200" u="sng" dirty="0">
                <a:hlinkClick r:id="rId2"/>
              </a:rPr>
              <a:t>https://us02web.zoom.us/j/8517044556</a:t>
            </a:r>
            <a:endParaRPr lang="en-US" sz="3200" dirty="0"/>
          </a:p>
          <a:p>
            <a:pPr algn="ctr"/>
            <a:r>
              <a:rPr lang="en-CA" sz="3200" dirty="0"/>
              <a:t>Meeting ID: 851 704 4556</a:t>
            </a:r>
            <a:endParaRPr lang="en-US" sz="3200" dirty="0"/>
          </a:p>
          <a:p>
            <a:pPr algn="ctr"/>
            <a:r>
              <a:rPr lang="en-CA" sz="3200" dirty="0"/>
              <a:t>You can also join the meeting by phone on 647-374-4685 </a:t>
            </a:r>
          </a:p>
          <a:p>
            <a:pPr algn="ctr"/>
            <a:r>
              <a:rPr lang="en-CA" sz="3200" dirty="0"/>
              <a:t>or 647-558-0588.</a:t>
            </a:r>
            <a:endParaRPr lang="en-US" sz="3200" dirty="0"/>
          </a:p>
          <a:p>
            <a:r>
              <a:rPr lang="en-CA" sz="3200" dirty="0"/>
              <a:t> </a:t>
            </a:r>
            <a:endParaRPr lang="en-US" sz="3200" dirty="0"/>
          </a:p>
          <a:p>
            <a:pPr algn="ctr"/>
            <a:r>
              <a:rPr lang="en-US" sz="3200" b="1" u="sng" dirty="0"/>
              <a:t>Ministry Opportunities</a:t>
            </a:r>
            <a:r>
              <a:rPr lang="en-US" sz="3200" dirty="0"/>
              <a:t>  </a:t>
            </a:r>
            <a:r>
              <a:rPr lang="en-US" sz="3200" b="1" dirty="0"/>
              <a:t> </a:t>
            </a:r>
            <a:endParaRPr lang="en-US" sz="3200" dirty="0"/>
          </a:p>
          <a:p>
            <a:r>
              <a:rPr lang="en-US" sz="3200" dirty="0"/>
              <a:t>There are</a:t>
            </a:r>
            <a:r>
              <a:rPr lang="en-US" sz="3200" b="1" dirty="0"/>
              <a:t> ministry opportunities in </a:t>
            </a:r>
            <a:r>
              <a:rPr lang="en-US" sz="3200" dirty="0"/>
              <a:t>a number of</a:t>
            </a:r>
            <a:r>
              <a:rPr lang="en-US" sz="3200" b="1" dirty="0"/>
              <a:t> different areas, </a:t>
            </a:r>
            <a:r>
              <a:rPr lang="en-US" sz="3200" dirty="0"/>
              <a:t>for which </a:t>
            </a:r>
            <a:r>
              <a:rPr lang="en-US" sz="3200" b="1" dirty="0"/>
              <a:t>volunteers are welcome</a:t>
            </a:r>
            <a:r>
              <a:rPr lang="en-US" sz="3200" dirty="0"/>
              <a:t>. To help, </a:t>
            </a:r>
            <a:r>
              <a:rPr lang="en-US" sz="3200" b="1" dirty="0"/>
              <a:t>please contact Rev. John</a:t>
            </a:r>
            <a:r>
              <a:rPr lang="en-US" sz="3200" dirty="0"/>
              <a:t> </a:t>
            </a:r>
            <a:r>
              <a:rPr lang="en-US" sz="3200" b="1" dirty="0"/>
              <a:t>or one of the St. Cyprian’s wardens or Iona elders</a:t>
            </a:r>
            <a:r>
              <a:rPr lang="en-US" b="1" dirty="0"/>
              <a:t>.</a:t>
            </a:r>
            <a:endParaRPr lang="en-US" dirty="0"/>
          </a:p>
        </p:txBody>
      </p:sp>
    </p:spTree>
    <p:extLst>
      <p:ext uri="{BB962C8B-B14F-4D97-AF65-F5344CB8AC3E}">
        <p14:creationId xmlns:p14="http://schemas.microsoft.com/office/powerpoint/2010/main" val="3791680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2579316-9742-CCA3-8868-393D47CEEB8E}"/>
              </a:ext>
            </a:extLst>
          </p:cNvPr>
          <p:cNvSpPr txBox="1"/>
          <p:nvPr/>
        </p:nvSpPr>
        <p:spPr>
          <a:xfrm>
            <a:off x="1041990" y="850606"/>
            <a:ext cx="11150009" cy="4524316"/>
          </a:xfrm>
          <a:prstGeom prst="rect">
            <a:avLst/>
          </a:prstGeom>
          <a:noFill/>
        </p:spPr>
        <p:txBody>
          <a:bodyPr wrap="square">
            <a:spAutoFit/>
          </a:bodyPr>
          <a:lstStyle/>
          <a:p>
            <a:pPr algn="ctr"/>
            <a:r>
              <a:rPr lang="en-CA" sz="3200" b="1" dirty="0"/>
              <a:t>Holy Communion (Presbyterian </a:t>
            </a:r>
            <a:r>
              <a:rPr lang="en-CA" sz="3200" b="1" i="1" dirty="0"/>
              <a:t>Book of Common Worship</a:t>
            </a:r>
            <a:r>
              <a:rPr lang="en-CA" sz="3200" b="1" dirty="0"/>
              <a:t> and “Worship Planner”)</a:t>
            </a:r>
            <a:endParaRPr lang="en-US" sz="3200" dirty="0"/>
          </a:p>
          <a:p>
            <a:pPr algn="ctr"/>
            <a:r>
              <a:rPr lang="en-CA" sz="3200" b="1" dirty="0"/>
              <a:t>Hymns are from </a:t>
            </a:r>
            <a:r>
              <a:rPr lang="en-CA" sz="3200" b="1" i="1" dirty="0"/>
              <a:t>The Book of Praise</a:t>
            </a:r>
            <a:r>
              <a:rPr lang="en-CA" sz="3200" b="1" dirty="0"/>
              <a:t>, unless otherwise noted </a:t>
            </a:r>
            <a:endParaRPr lang="en-US" sz="3200" dirty="0"/>
          </a:p>
          <a:p>
            <a:pPr algn="ctr"/>
            <a:r>
              <a:rPr lang="en-CA" sz="3200" b="1" dirty="0"/>
              <a:t> </a:t>
            </a:r>
            <a:endParaRPr lang="en-US" sz="3200" dirty="0"/>
          </a:p>
          <a:p>
            <a:pPr algn="ctr"/>
            <a:r>
              <a:rPr lang="en-CA" sz="3200" b="1" dirty="0"/>
              <a:t>Presider: Rev. Dr. John Oakes</a:t>
            </a:r>
            <a:endParaRPr lang="en-US" sz="3200" dirty="0"/>
          </a:p>
          <a:p>
            <a:pPr algn="ctr"/>
            <a:r>
              <a:rPr lang="en-CA" sz="3200" b="1" dirty="0"/>
              <a:t> </a:t>
            </a:r>
            <a:endParaRPr lang="en-US" sz="3200" dirty="0"/>
          </a:p>
          <a:p>
            <a:pPr algn="ctr"/>
            <a:r>
              <a:rPr lang="en-CA" sz="3200" b="1" dirty="0"/>
              <a:t>Celebrant and Preacher: Rev. Kathy Brownlee</a:t>
            </a:r>
            <a:endParaRPr lang="en-US" sz="3200" dirty="0"/>
          </a:p>
          <a:p>
            <a:r>
              <a:rPr lang="en-CA" sz="3200" b="1" dirty="0"/>
              <a:t> </a:t>
            </a:r>
            <a:endParaRPr lang="en-US" sz="3200" dirty="0"/>
          </a:p>
          <a:p>
            <a:r>
              <a:rPr lang="en-CA" sz="3200" b="1" dirty="0"/>
              <a:t>Welcome </a:t>
            </a:r>
            <a:endParaRPr lang="en-US" sz="3200" dirty="0"/>
          </a:p>
        </p:txBody>
      </p:sp>
    </p:spTree>
    <p:extLst>
      <p:ext uri="{BB962C8B-B14F-4D97-AF65-F5344CB8AC3E}">
        <p14:creationId xmlns:p14="http://schemas.microsoft.com/office/powerpoint/2010/main" val="8943183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A297F9-9A0B-82BA-EFA9-B3F0B60CCDDD}"/>
              </a:ext>
            </a:extLst>
          </p:cNvPr>
          <p:cNvSpPr txBox="1"/>
          <p:nvPr/>
        </p:nvSpPr>
        <p:spPr>
          <a:xfrm>
            <a:off x="0" y="0"/>
            <a:ext cx="12192000" cy="6900415"/>
          </a:xfrm>
          <a:prstGeom prst="rect">
            <a:avLst/>
          </a:prstGeom>
          <a:noFill/>
        </p:spPr>
        <p:txBody>
          <a:bodyPr wrap="square">
            <a:spAutoFit/>
          </a:bodyPr>
          <a:lstStyle/>
          <a:p>
            <a:r>
              <a:rPr lang="en-CA" sz="3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CA" sz="2800" b="1" dirty="0"/>
          </a:p>
          <a:p>
            <a:pPr algn="ctr"/>
            <a:r>
              <a:rPr lang="en-CA" sz="2800" b="1" u="sng" dirty="0"/>
              <a:t>Memorial Flowers</a:t>
            </a:r>
          </a:p>
          <a:p>
            <a:endParaRPr lang="en-US" sz="2800" b="1" dirty="0"/>
          </a:p>
          <a:p>
            <a:pPr algn="ctr"/>
            <a:r>
              <a:rPr lang="en-US" sz="2800" b="1" dirty="0"/>
              <a:t>We will be purchasing memorial flowers for the Christmas  services for both St. Cyprian's and Iona</a:t>
            </a:r>
            <a:r>
              <a:rPr lang="en-US" sz="2800" dirty="0"/>
              <a:t>.</a:t>
            </a:r>
          </a:p>
          <a:p>
            <a:pPr algn="ctr"/>
            <a:r>
              <a:rPr lang="en-US" sz="2800" dirty="0"/>
              <a:t>If you would like to remember someone in this way, </a:t>
            </a:r>
            <a:r>
              <a:rPr lang="en-US" sz="2800" b="1" dirty="0"/>
              <a:t>please donate by Sunday, December 14.  </a:t>
            </a:r>
            <a:r>
              <a:rPr lang="en-US" sz="2800" dirty="0"/>
              <a:t>On your donation envelope, please clearly print the following information:</a:t>
            </a:r>
            <a:br>
              <a:rPr lang="en-US" sz="2800" dirty="0"/>
            </a:br>
            <a:r>
              <a:rPr lang="en-US" sz="2800" dirty="0"/>
              <a:t>1)  Your name or family name (i.e., how you wish it to appear in the bulletin)</a:t>
            </a:r>
            <a:br>
              <a:rPr lang="en-US" sz="2800" dirty="0"/>
            </a:br>
            <a:r>
              <a:rPr lang="en-US" sz="2800" dirty="0"/>
              <a:t>2) The name(s) of those you wish to remember/honour.</a:t>
            </a:r>
            <a:br>
              <a:rPr lang="en-US" sz="2800" dirty="0"/>
            </a:br>
            <a:r>
              <a:rPr lang="en-US" sz="2800" dirty="0"/>
              <a:t>If preferred, write-ups may be emailed to Stacey at:</a:t>
            </a:r>
            <a:br>
              <a:rPr lang="en-US" sz="2800" dirty="0"/>
            </a:br>
            <a:r>
              <a:rPr lang="en-US" sz="2800" dirty="0">
                <a:hlinkClick r:id="rId2"/>
              </a:rPr>
              <a:t>Stacey.leslie.2993@gmail.com</a:t>
            </a:r>
            <a:endParaRPr lang="en-US" sz="2800" dirty="0"/>
          </a:p>
          <a:p>
            <a:r>
              <a:rPr lang="en-US" sz="2800" dirty="0"/>
              <a:t> </a:t>
            </a:r>
          </a:p>
          <a:p>
            <a:r>
              <a:rPr lang="en-US" sz="2800" dirty="0"/>
              <a:t>.</a:t>
            </a:r>
          </a:p>
          <a:p>
            <a:endParaRPr lang="en-US" sz="3000" dirty="0"/>
          </a:p>
          <a:p>
            <a:pPr marL="0" marR="0" algn="ctr" fontAlgn="base">
              <a:lnSpc>
                <a:spcPct val="107000"/>
              </a:lnSpc>
              <a:spcAft>
                <a:spcPts val="800"/>
              </a:spcAft>
              <a:buNone/>
              <a:tabLst>
                <a:tab pos="1943100" algn="l"/>
                <a:tab pos="2339340" algn="l"/>
                <a:tab pos="2865120" algn="l"/>
              </a:tabLst>
            </a:pPr>
            <a:r>
              <a:rPr lang="en-CA" sz="1800" b="1" u="none" strike="noStrike" kern="150" dirty="0">
                <a:effectLst/>
                <a:latin typeface="Calibri" panose="020F0502020204030204" pitchFamily="34" charset="0"/>
                <a:ea typeface="NSimSun" panose="02010609030101010101" pitchFamily="49" charset="-122"/>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82008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9C6D1B-14F5-FB80-358C-FE82FC7E271E}"/>
              </a:ext>
            </a:extLst>
          </p:cNvPr>
          <p:cNvSpPr txBox="1"/>
          <p:nvPr/>
        </p:nvSpPr>
        <p:spPr>
          <a:xfrm>
            <a:off x="390144" y="316992"/>
            <a:ext cx="11631168" cy="6555641"/>
          </a:xfrm>
          <a:prstGeom prst="rect">
            <a:avLst/>
          </a:prstGeom>
          <a:noFill/>
        </p:spPr>
        <p:txBody>
          <a:bodyPr wrap="square">
            <a:spAutoFit/>
          </a:bodyPr>
          <a:lstStyle/>
          <a:p>
            <a:pPr algn="ctr"/>
            <a:r>
              <a:rPr lang="en-US" sz="3000" b="1" u="sng" dirty="0"/>
              <a:t>Food Donations</a:t>
            </a:r>
          </a:p>
          <a:p>
            <a:endParaRPr lang="en-US" sz="3000" b="1" dirty="0"/>
          </a:p>
          <a:p>
            <a:pPr algn="ctr"/>
            <a:r>
              <a:rPr lang="en-US" sz="3000" b="1" dirty="0"/>
              <a:t>As the holiday season approaches, we would like to help others in need through food donations.</a:t>
            </a:r>
            <a:br>
              <a:rPr lang="en-US" sz="3000" b="1" dirty="0"/>
            </a:br>
            <a:r>
              <a:rPr lang="en-US" sz="3000" b="1" dirty="0"/>
              <a:t>Brenda Haddock</a:t>
            </a:r>
            <a:r>
              <a:rPr lang="en-US" sz="3000" dirty="0"/>
              <a:t>, who volunteers at the Scott Mission, and </a:t>
            </a:r>
            <a:r>
              <a:rPr lang="en-US" sz="3000" b="1" dirty="0"/>
              <a:t>Stacey Leslie</a:t>
            </a:r>
            <a:r>
              <a:rPr lang="en-US" sz="3000" dirty="0"/>
              <a:t>, who volunteers at the St. Paul’s Food Bank in Pickering, </a:t>
            </a:r>
            <a:r>
              <a:rPr lang="en-US" sz="3000" b="1" dirty="0"/>
              <a:t>will be collecting food donations</a:t>
            </a:r>
            <a:r>
              <a:rPr lang="en-US" sz="3000" dirty="0"/>
              <a:t> on the following Sundays:  </a:t>
            </a:r>
          </a:p>
          <a:p>
            <a:pPr algn="ctr"/>
            <a:r>
              <a:rPr lang="en-US" sz="3000" dirty="0"/>
              <a:t>November 30, December 7 and December 14</a:t>
            </a:r>
          </a:p>
          <a:p>
            <a:pPr algn="ctr"/>
            <a:r>
              <a:rPr lang="en-US" sz="3000" b="1" dirty="0"/>
              <a:t>Scott Mission needs:  </a:t>
            </a:r>
            <a:r>
              <a:rPr lang="en-US" sz="3000" dirty="0"/>
              <a:t>Fresh produce, cookies, chocolate, and bakery treats</a:t>
            </a:r>
          </a:p>
          <a:p>
            <a:pPr algn="ctr"/>
            <a:r>
              <a:rPr lang="en-US" sz="3000" b="1" dirty="0"/>
              <a:t>St. Paul’s Food Bank needs</a:t>
            </a:r>
            <a:r>
              <a:rPr lang="en-US" sz="3000" dirty="0"/>
              <a:t>:  cans of chickpeas, cooking oil, canned fruit, canned meats, crackers, cookies and juice</a:t>
            </a:r>
          </a:p>
          <a:p>
            <a:pPr algn="ctr"/>
            <a:r>
              <a:rPr lang="en-US" sz="3000" dirty="0"/>
              <a:t>Any help is always appreciated if you would like to contribute. </a:t>
            </a:r>
          </a:p>
          <a:p>
            <a:pPr algn="ctr"/>
            <a:r>
              <a:rPr lang="en-US" sz="3000" b="1" dirty="0"/>
              <a:t>Please talk to Brenda or Stacey if you have any questions</a:t>
            </a:r>
            <a:r>
              <a:rPr lang="en-US" sz="3000" dirty="0"/>
              <a:t>.  </a:t>
            </a:r>
            <a:r>
              <a:rPr lang="en-US" sz="3000" b="1" dirty="0"/>
              <a:t>Thank you</a:t>
            </a:r>
          </a:p>
        </p:txBody>
      </p:sp>
    </p:spTree>
    <p:extLst>
      <p:ext uri="{BB962C8B-B14F-4D97-AF65-F5344CB8AC3E}">
        <p14:creationId xmlns:p14="http://schemas.microsoft.com/office/powerpoint/2010/main" val="365044181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FBE8B2B-4B41-13C9-5E0B-4506AFE62B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49184" y="1574561"/>
            <a:ext cx="2595285" cy="1695011"/>
          </a:xfrm>
          <a:prstGeom prst="rect">
            <a:avLst/>
          </a:prstGeom>
        </p:spPr>
      </p:pic>
      <p:sp>
        <p:nvSpPr>
          <p:cNvPr id="4" name="TextBox 3">
            <a:extLst>
              <a:ext uri="{FF2B5EF4-FFF2-40B4-BE49-F238E27FC236}">
                <a16:creationId xmlns:a16="http://schemas.microsoft.com/office/drawing/2014/main" id="{B49F7AAA-BE2D-CC7B-2059-FFF88B22FAD0}"/>
              </a:ext>
            </a:extLst>
          </p:cNvPr>
          <p:cNvSpPr txBox="1"/>
          <p:nvPr/>
        </p:nvSpPr>
        <p:spPr>
          <a:xfrm>
            <a:off x="384048" y="1225689"/>
            <a:ext cx="11423904" cy="4832092"/>
          </a:xfrm>
          <a:prstGeom prst="rect">
            <a:avLst/>
          </a:prstGeom>
          <a:noFill/>
        </p:spPr>
        <p:txBody>
          <a:bodyPr wrap="square">
            <a:spAutoFit/>
          </a:bodyPr>
          <a:lstStyle/>
          <a:p>
            <a:r>
              <a:rPr lang="en-CA" sz="2000" b="1" dirty="0"/>
              <a:t> </a:t>
            </a:r>
          </a:p>
          <a:p>
            <a:endParaRPr lang="en-US" sz="3200" b="1" dirty="0"/>
          </a:p>
          <a:p>
            <a:r>
              <a:rPr lang="en-US" sz="3200" b="1" dirty="0"/>
              <a:t>	Joe Halstead   Dec 12</a:t>
            </a:r>
          </a:p>
          <a:p>
            <a:endParaRPr lang="en-CA" sz="2800" b="1" dirty="0"/>
          </a:p>
          <a:p>
            <a:r>
              <a:rPr lang="en-CA" sz="2800" b="1" dirty="0"/>
              <a:t> 			</a:t>
            </a:r>
          </a:p>
          <a:p>
            <a:endParaRPr lang="en-CA" sz="2800" b="1" dirty="0"/>
          </a:p>
          <a:p>
            <a:pPr indent="457200"/>
            <a:r>
              <a:rPr lang="en-CA" sz="2800" b="1"/>
              <a:t> Happy </a:t>
            </a:r>
            <a:r>
              <a:rPr lang="en-CA" sz="2800" b="1" dirty="0"/>
              <a:t>birthday, Happy birthday, God loves you.</a:t>
            </a:r>
          </a:p>
          <a:p>
            <a:pPr indent="457200"/>
            <a:r>
              <a:rPr lang="en-CA" sz="2800" b="1" dirty="0"/>
              <a:t> Happy birthday and may all your dreams come true.	</a:t>
            </a:r>
          </a:p>
          <a:p>
            <a:pPr indent="457200"/>
            <a:r>
              <a:rPr lang="en-CA" sz="2800" b="1" dirty="0"/>
              <a:t> When you blow out the candles, one light stays aglow	</a:t>
            </a:r>
          </a:p>
          <a:p>
            <a:pPr indent="457200"/>
            <a:r>
              <a:rPr lang="en-CA" sz="2800" b="1" dirty="0"/>
              <a:t> It’s the love light of our Lord for all to know.  </a:t>
            </a:r>
            <a:endParaRPr lang="en-US" sz="2800" dirty="0"/>
          </a:p>
          <a:p>
            <a:r>
              <a:rPr lang="en-CA" sz="2800" b="1" dirty="0"/>
              <a:t> </a:t>
            </a:r>
            <a:endParaRPr lang="en-US" sz="2800" dirty="0"/>
          </a:p>
        </p:txBody>
      </p:sp>
      <p:sp>
        <p:nvSpPr>
          <p:cNvPr id="6" name="TextBox 5">
            <a:extLst>
              <a:ext uri="{FF2B5EF4-FFF2-40B4-BE49-F238E27FC236}">
                <a16:creationId xmlns:a16="http://schemas.microsoft.com/office/drawing/2014/main" id="{7A1A175B-CFE8-011B-B28E-5A23284C0357}"/>
              </a:ext>
            </a:extLst>
          </p:cNvPr>
          <p:cNvSpPr txBox="1"/>
          <p:nvPr/>
        </p:nvSpPr>
        <p:spPr>
          <a:xfrm>
            <a:off x="2731008" y="524256"/>
            <a:ext cx="6412992" cy="584775"/>
          </a:xfrm>
          <a:prstGeom prst="rect">
            <a:avLst/>
          </a:prstGeom>
          <a:noFill/>
        </p:spPr>
        <p:txBody>
          <a:bodyPr wrap="square">
            <a:spAutoFit/>
          </a:bodyPr>
          <a:lstStyle/>
          <a:p>
            <a:pPr algn="ctr"/>
            <a:r>
              <a:rPr lang="en-CA" sz="3200" b="1" u="sng" dirty="0"/>
              <a:t>Happy Birthdays</a:t>
            </a:r>
            <a:endParaRPr lang="en-US" sz="3200" u="sng" dirty="0"/>
          </a:p>
        </p:txBody>
      </p:sp>
    </p:spTree>
    <p:extLst>
      <p:ext uri="{BB962C8B-B14F-4D97-AF65-F5344CB8AC3E}">
        <p14:creationId xmlns:p14="http://schemas.microsoft.com/office/powerpoint/2010/main" val="3660223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A9412F2-ED97-8225-2E75-4A70D5115A92}"/>
              </a:ext>
            </a:extLst>
          </p:cNvPr>
          <p:cNvSpPr txBox="1"/>
          <p:nvPr/>
        </p:nvSpPr>
        <p:spPr>
          <a:xfrm>
            <a:off x="773983" y="170122"/>
            <a:ext cx="11197883" cy="584775"/>
          </a:xfrm>
          <a:prstGeom prst="rect">
            <a:avLst/>
          </a:prstGeom>
          <a:noFill/>
        </p:spPr>
        <p:txBody>
          <a:bodyPr wrap="square">
            <a:spAutoFit/>
          </a:bodyPr>
          <a:lstStyle/>
          <a:p>
            <a:r>
              <a:rPr lang="en-CA" sz="3200" b="1" dirty="0"/>
              <a:t>Processional Hymn   #126: </a:t>
            </a:r>
            <a:r>
              <a:rPr lang="en-CA" sz="3200" b="1" i="1" dirty="0"/>
              <a:t>On Jordan’s Bank</a:t>
            </a:r>
            <a:endParaRPr lang="en-US" sz="3200" dirty="0"/>
          </a:p>
        </p:txBody>
      </p:sp>
      <p:sp>
        <p:nvSpPr>
          <p:cNvPr id="5" name="TextBox 4">
            <a:extLst>
              <a:ext uri="{FF2B5EF4-FFF2-40B4-BE49-F238E27FC236}">
                <a16:creationId xmlns:a16="http://schemas.microsoft.com/office/drawing/2014/main" id="{57BF5527-D3CE-AA81-852C-BDC9EF336603}"/>
              </a:ext>
            </a:extLst>
          </p:cNvPr>
          <p:cNvSpPr txBox="1"/>
          <p:nvPr/>
        </p:nvSpPr>
        <p:spPr>
          <a:xfrm>
            <a:off x="434340" y="1247340"/>
            <a:ext cx="11537526" cy="4524315"/>
          </a:xfrm>
          <a:prstGeom prst="rect">
            <a:avLst/>
          </a:prstGeom>
          <a:noFill/>
        </p:spPr>
        <p:txBody>
          <a:bodyPr wrap="square">
            <a:spAutoFit/>
          </a:bodyPr>
          <a:lstStyle/>
          <a:p>
            <a:r>
              <a:rPr lang="en-US" sz="3200" b="1" dirty="0"/>
              <a:t>1. On Jordan's bank the Baptist's cry announces that the Lord is nigh;</a:t>
            </a:r>
            <a:br>
              <a:rPr lang="en-US" sz="3200" b="1" dirty="0"/>
            </a:br>
            <a:r>
              <a:rPr lang="en-US" sz="3200" b="1" dirty="0"/>
              <a:t>awake and hearken, for he brings glad tidings of the King of kings.</a:t>
            </a:r>
            <a:br>
              <a:rPr lang="en-US" sz="3200" b="1" dirty="0"/>
            </a:br>
            <a:br>
              <a:rPr lang="en-US" sz="3200" b="1" dirty="0"/>
            </a:br>
            <a:r>
              <a:rPr lang="en-US" sz="3200" b="1" dirty="0"/>
              <a:t>2. Then cleansed be every breast from sin; make straight the way for God within;</a:t>
            </a:r>
            <a:br>
              <a:rPr lang="en-US" sz="3200" b="1" dirty="0"/>
            </a:br>
            <a:r>
              <a:rPr lang="en-US" sz="3200" b="1" dirty="0"/>
              <a:t>prepare we in our hearts a home where such a mighty guest may come.</a:t>
            </a:r>
            <a:br>
              <a:rPr lang="en-US" sz="3200" b="1" dirty="0"/>
            </a:br>
            <a:endParaRPr lang="en-US" sz="3200" b="1" dirty="0"/>
          </a:p>
        </p:txBody>
      </p:sp>
    </p:spTree>
    <p:extLst>
      <p:ext uri="{BB962C8B-B14F-4D97-AF65-F5344CB8AC3E}">
        <p14:creationId xmlns:p14="http://schemas.microsoft.com/office/powerpoint/2010/main" val="613259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89D016E-317B-0885-8990-D379128DFE81}"/>
              </a:ext>
            </a:extLst>
          </p:cNvPr>
          <p:cNvSpPr txBox="1"/>
          <p:nvPr/>
        </p:nvSpPr>
        <p:spPr>
          <a:xfrm>
            <a:off x="274320" y="502920"/>
            <a:ext cx="11750040" cy="6001643"/>
          </a:xfrm>
          <a:prstGeom prst="rect">
            <a:avLst/>
          </a:prstGeom>
          <a:noFill/>
        </p:spPr>
        <p:txBody>
          <a:bodyPr wrap="square">
            <a:spAutoFit/>
          </a:bodyPr>
          <a:lstStyle/>
          <a:p>
            <a:r>
              <a:rPr lang="en-US" sz="3200" b="1" dirty="0"/>
              <a:t>3. For thou art our salvation, Lord, our refuge and our great reward:</a:t>
            </a:r>
            <a:br>
              <a:rPr lang="en-US" sz="3200" b="1" dirty="0"/>
            </a:br>
            <a:r>
              <a:rPr lang="en-US" sz="3200" b="1" dirty="0"/>
              <a:t>without thy grace, we waste away, like flowers that wither and decay.</a:t>
            </a:r>
            <a:br>
              <a:rPr lang="en-US" sz="3200" b="1" dirty="0"/>
            </a:br>
            <a:br>
              <a:rPr lang="en-US" sz="3200" b="1" dirty="0"/>
            </a:br>
            <a:r>
              <a:rPr lang="en-US" sz="3200" b="1" dirty="0"/>
              <a:t>4. To heal the sick, stretch out thine hand, and bid the fallen sinner stand;</a:t>
            </a:r>
            <a:br>
              <a:rPr lang="en-US" sz="3200" b="1" dirty="0"/>
            </a:br>
            <a:r>
              <a:rPr lang="en-US" sz="3200" b="1" dirty="0"/>
              <a:t>shine forth and let thy light restore earth's own true loveliness once more.</a:t>
            </a:r>
            <a:br>
              <a:rPr lang="en-US" sz="3200" b="1" dirty="0"/>
            </a:br>
            <a:br>
              <a:rPr lang="en-US" sz="3200" b="1" dirty="0"/>
            </a:br>
            <a:r>
              <a:rPr lang="en-US" sz="3200" b="1" dirty="0"/>
              <a:t>5. All praise, eternal Son, to thee, whose advent sets thy people free,</a:t>
            </a:r>
            <a:br>
              <a:rPr lang="en-US" sz="3200" b="1" dirty="0"/>
            </a:br>
            <a:r>
              <a:rPr lang="en-US" sz="3200" b="1" dirty="0"/>
              <a:t>whom, with the Father, we adore, and Holy Spirit, evermore.</a:t>
            </a:r>
          </a:p>
        </p:txBody>
      </p:sp>
    </p:spTree>
    <p:extLst>
      <p:ext uri="{BB962C8B-B14F-4D97-AF65-F5344CB8AC3E}">
        <p14:creationId xmlns:p14="http://schemas.microsoft.com/office/powerpoint/2010/main" val="2760368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2ACEDAD-AE3F-2A88-B460-9C4145A7548F}"/>
              </a:ext>
            </a:extLst>
          </p:cNvPr>
          <p:cNvSpPr txBox="1"/>
          <p:nvPr/>
        </p:nvSpPr>
        <p:spPr>
          <a:xfrm>
            <a:off x="388619" y="617219"/>
            <a:ext cx="11434785" cy="5016758"/>
          </a:xfrm>
          <a:prstGeom prst="rect">
            <a:avLst/>
          </a:prstGeom>
          <a:noFill/>
        </p:spPr>
        <p:txBody>
          <a:bodyPr wrap="square">
            <a:spAutoFit/>
          </a:bodyPr>
          <a:lstStyle/>
          <a:p>
            <a:r>
              <a:rPr lang="en-US" sz="3200" b="1" dirty="0"/>
              <a:t>			Responsive Call to Worship</a:t>
            </a:r>
          </a:p>
          <a:p>
            <a:endParaRPr lang="en-US" sz="3200" dirty="0"/>
          </a:p>
          <a:p>
            <a:r>
              <a:rPr lang="en-US" sz="3200" dirty="0"/>
              <a:t>Presider:   The light shines in the darkness, </a:t>
            </a:r>
          </a:p>
          <a:p>
            <a:endParaRPr lang="en-US" sz="3200" dirty="0"/>
          </a:p>
          <a:p>
            <a:r>
              <a:rPr lang="en-US" sz="3200" b="1" dirty="0"/>
              <a:t>All:		We come to worship, seeking the peace of Christ.</a:t>
            </a:r>
          </a:p>
          <a:p>
            <a:r>
              <a:rPr lang="en-US" sz="3200" b="1" dirty="0"/>
              <a:t>	</a:t>
            </a:r>
            <a:endParaRPr lang="en-US" sz="3200" dirty="0"/>
          </a:p>
          <a:p>
            <a:r>
              <a:rPr lang="en-US" sz="3200" dirty="0"/>
              <a:t>Presider:	Shine into our lives and your world this Advent.</a:t>
            </a:r>
          </a:p>
          <a:p>
            <a:endParaRPr lang="en-US" sz="3200" dirty="0"/>
          </a:p>
          <a:p>
            <a:r>
              <a:rPr lang="en-US" sz="3200" b="1" dirty="0"/>
              <a:t>All:		Renew in us Jesus’ call to be peacemakers this day.</a:t>
            </a:r>
            <a:endParaRPr lang="en-US" sz="3200" dirty="0"/>
          </a:p>
          <a:p>
            <a:r>
              <a:rPr lang="en-US" sz="3200" dirty="0"/>
              <a:t> </a:t>
            </a:r>
          </a:p>
        </p:txBody>
      </p:sp>
    </p:spTree>
    <p:extLst>
      <p:ext uri="{BB962C8B-B14F-4D97-AF65-F5344CB8AC3E}">
        <p14:creationId xmlns:p14="http://schemas.microsoft.com/office/powerpoint/2010/main" val="302821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432930-402E-6319-5055-0A574CCECA1B}"/>
              </a:ext>
            </a:extLst>
          </p:cNvPr>
          <p:cNvSpPr txBox="1"/>
          <p:nvPr/>
        </p:nvSpPr>
        <p:spPr>
          <a:xfrm>
            <a:off x="404036" y="382772"/>
            <a:ext cx="11787963" cy="6001643"/>
          </a:xfrm>
          <a:prstGeom prst="rect">
            <a:avLst/>
          </a:prstGeom>
          <a:noFill/>
        </p:spPr>
        <p:txBody>
          <a:bodyPr wrap="square">
            <a:spAutoFit/>
          </a:bodyPr>
          <a:lstStyle/>
          <a:p>
            <a:r>
              <a:rPr lang="en-US" sz="3200" b="1" dirty="0"/>
              <a:t>Prayer of Adoration </a:t>
            </a:r>
            <a:endParaRPr lang="en-US" sz="3200" dirty="0"/>
          </a:p>
          <a:p>
            <a:r>
              <a:rPr lang="en-US" sz="3200" dirty="0"/>
              <a:t> </a:t>
            </a:r>
          </a:p>
          <a:p>
            <a:r>
              <a:rPr lang="en-US" sz="3200" dirty="0"/>
              <a:t>Presider:	God of wisdom and understanding, of peace and promise, you are the giver of life, and you live in us. You have welcomed us as your children and called us to live out your image with love for one another. In Jesus Christ, you offer us living water to wash away our sin and sorrow and call us back to paths of justice and righteousness.</a:t>
            </a:r>
          </a:p>
          <a:p>
            <a:endParaRPr lang="en-US" sz="3200" dirty="0"/>
          </a:p>
          <a:p>
            <a:r>
              <a:rPr lang="en-CA" sz="3200" dirty="0"/>
              <a:t>With the Holy Spirit, you baptize us for service and life in community, refreshing us each day with your presence and purpose. Glory and honour and praise be yours, Father, Son and Holy Spirit, this day and every day, now and evermore. </a:t>
            </a:r>
            <a:r>
              <a:rPr lang="en-CA" sz="3200" b="1" dirty="0"/>
              <a:t>Amen.</a:t>
            </a:r>
            <a:endParaRPr lang="en-US" sz="32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256465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4139</TotalTime>
  <Words>5432</Words>
  <Application>Microsoft Office PowerPoint</Application>
  <PresentationFormat>Widescreen</PresentationFormat>
  <Paragraphs>263</Paragraphs>
  <Slides>52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52</vt:i4>
      </vt:variant>
    </vt:vector>
  </HeadingPairs>
  <TitlesOfParts>
    <vt:vector size="57"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 W</dc:creator>
  <cp:lastModifiedBy>Rob W</cp:lastModifiedBy>
  <cp:revision>128</cp:revision>
  <dcterms:created xsi:type="dcterms:W3CDTF">2024-07-02T15:03:50Z</dcterms:created>
  <dcterms:modified xsi:type="dcterms:W3CDTF">2025-12-04T18:46:08Z</dcterms:modified>
</cp:coreProperties>
</file>